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0" r:id="rId1"/>
  </p:sldMasterIdLst>
  <p:notesMasterIdLst>
    <p:notesMasterId r:id="rId39"/>
  </p:notesMasterIdLst>
  <p:sldIdLst>
    <p:sldId id="257" r:id="rId2"/>
    <p:sldId id="258" r:id="rId3"/>
    <p:sldId id="264" r:id="rId4"/>
    <p:sldId id="263" r:id="rId5"/>
    <p:sldId id="260" r:id="rId6"/>
    <p:sldId id="262" r:id="rId7"/>
    <p:sldId id="265" r:id="rId8"/>
    <p:sldId id="261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0" r:id="rId20"/>
    <p:sldId id="256" r:id="rId21"/>
    <p:sldId id="294" r:id="rId22"/>
    <p:sldId id="278" r:id="rId23"/>
    <p:sldId id="280" r:id="rId24"/>
    <p:sldId id="282" r:id="rId25"/>
    <p:sldId id="301" r:id="rId26"/>
    <p:sldId id="292" r:id="rId27"/>
    <p:sldId id="290" r:id="rId28"/>
    <p:sldId id="284" r:id="rId29"/>
    <p:sldId id="286" r:id="rId30"/>
    <p:sldId id="288" r:id="rId31"/>
    <p:sldId id="313" r:id="rId32"/>
    <p:sldId id="296" r:id="rId33"/>
    <p:sldId id="259" r:id="rId34"/>
    <p:sldId id="297" r:id="rId35"/>
    <p:sldId id="298" r:id="rId36"/>
    <p:sldId id="299" r:id="rId37"/>
    <p:sldId id="314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86480"/>
  </p:normalViewPr>
  <p:slideViewPr>
    <p:cSldViewPr snapToGrid="0" snapToObjects="1">
      <p:cViewPr varScale="1">
        <p:scale>
          <a:sx n="60" d="100"/>
          <a:sy n="60" d="100"/>
        </p:scale>
        <p:origin x="10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DD31B-A95F-AA45-836B-048202256E8B}" type="datetimeFigureOut">
              <a:rPr lang="it-IT" smtClean="0"/>
              <a:t>20/01/20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B1ABC-0247-5745-B565-49F5853DDB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09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B1ABC-0247-5745-B565-49F5853DDB0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9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B1ABC-0247-5745-B565-49F5853DDB0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57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B1ABC-0247-5745-B565-49F5853DDB0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12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B1ABC-0247-5745-B565-49F5853DDB0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7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B1ABC-0247-5745-B565-49F5853DDB0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87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B1ABC-0247-5745-B565-49F5853DDB0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0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6B79F7-AF2C-DE4E-AEBE-E1F8DDAB6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B2F611-0161-4A4C-9A37-BC77ECD96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C01C2D-24AE-B24C-AE24-F9E9DC64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DF91-A013-2E47-B723-5EB093CEA8B0}" type="datetime1">
              <a:rPr lang="it-IT" smtClean="0"/>
              <a:t>20/01/20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5FE63F-9899-0A41-9D94-599E8DBD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09404-C083-9145-8FC4-E4384A17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1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0969B-23A7-AA40-8233-0BC3D3E4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2086A2-3DF1-6D4E-929E-EC9AB7008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FB8DAA-C45C-A541-AF9D-F432092A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E3F9-393F-5345-B96D-B8F9E7DFC65B}" type="datetime1">
              <a:rPr lang="it-IT" smtClean="0"/>
              <a:t>20/01/20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8FD9D-A398-964D-8DF1-A1D57567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89F5D8-D4EF-8F4E-8B0B-4CF32C12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75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195F06-51CD-374B-A196-CD325FE3D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915EBC-887B-CD4F-B8B9-32C8A485E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520659-01F8-E844-A113-416D688C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E3F9-393F-5345-B96D-B8F9E7DFC65B}" type="datetime1">
              <a:rPr lang="it-IT" smtClean="0"/>
              <a:t>20/01/20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12417D-484D-4E40-961C-50F0993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C7B950-EAA8-214D-97DC-AD9BC3C8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4026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B1981-0866-9A42-BDD6-62BF15EF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E0962-8D8C-2342-877A-E959BD20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F13F0-12E1-2A41-B83E-EEBB5B51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E3F9-393F-5345-B96D-B8F9E7DFC65B}" type="datetime1">
              <a:rPr lang="it-IT" smtClean="0"/>
              <a:t>20/01/20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213D0C-DB64-7E4D-8C5F-D9EB298B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935BAC-8277-3D45-B360-D16B133E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8389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76621E-1AC0-0843-913C-59AA9309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4967BA-B192-C24B-8C4F-67C4C4E51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9FA681-F295-294E-9D3B-40A55B99C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2345-71D4-2A49-A7D6-3F5CE5710358}" type="datetime1">
              <a:rPr lang="it-IT" smtClean="0"/>
              <a:t>20/01/20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40876-4989-004E-987C-5258E4D1D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8ADC7F-7E83-304F-AD02-718BAA5D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7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71A60-8EFB-A247-AF68-6D0E1176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DA35F3-2DAD-324A-9AB4-B7846CD8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FC5FCB-BBE0-4A48-8820-8E9656F6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C208C0-6870-F04C-BD3A-D45D54B4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E3F9-393F-5345-B96D-B8F9E7DFC65B}" type="datetime1">
              <a:rPr lang="it-IT" smtClean="0"/>
              <a:t>20/01/20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608E27-B187-214B-9EEC-52915A77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ED91FA-C7E8-E244-B402-16358AB4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6071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A30F7-64E8-E047-9A0D-99014DA0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9F652-196D-8849-93FA-35F62E7FF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1B59DA-D0F3-184E-B3A7-944430FEE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93FDC1-EF16-1B4E-B0A1-77E578EC1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EB298E7-C05B-0849-A88B-86B240C0C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8814EE-D0AF-824E-91E6-AA76862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E3F9-393F-5345-B96D-B8F9E7DFC65B}" type="datetime1">
              <a:rPr lang="it-IT" smtClean="0"/>
              <a:t>20/01/20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9947D7-7E6F-E04E-ABCC-53233C6C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E7759E-A4A4-9848-B4E8-CA69B81C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7801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6BC67-F2B1-FA47-BB15-47C0B866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4077C7-5309-8B4E-B18E-D181C435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A812-9650-5B49-BC4C-C5151AA1B84B}" type="datetime1">
              <a:rPr lang="it-IT" smtClean="0"/>
              <a:t>20/01/20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AF8A55-A50C-5A4D-9F3A-C249D736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50C10F-6F64-2045-A681-62DAC691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98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578E03-AF5B-F640-BC08-3D4E1F87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CFB7-1DA1-2547-810A-22CB7E93C763}" type="datetime1">
              <a:rPr lang="it-IT" smtClean="0"/>
              <a:t>20/01/20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870C3E-EDB5-114E-8C68-E0E3679C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B59D7D-2436-E247-AE6D-E0A508C6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86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A92EA-F33D-6F40-B4B8-6DCCA3C7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8DAC2-C508-814B-911B-BD6267C5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CBD584-950D-924E-86DD-C54DBD84F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9779DD-6E93-3B46-9B80-4971F58A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E3F9-393F-5345-B96D-B8F9E7DFC65B}" type="datetime1">
              <a:rPr lang="it-IT" smtClean="0"/>
              <a:t>20/01/20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3DD6D4-0FA4-1C46-9FF5-4C9518FC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674536-1A5E-DA44-8257-7D0C13F2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1604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1F7AD-EC97-9E41-8421-A2AE43D4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5B25CF-0022-2640-A931-5BC872F83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721D9-3960-5241-9A93-25C17D34D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6C24C9-042D-A147-A882-44982834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CFEA-E714-8A4E-B9C1-5865260D31C4}" type="datetime1">
              <a:rPr lang="it-IT" smtClean="0"/>
              <a:t>20/01/20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1E0008-28EB-A142-BDBA-0C47A306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CB9F4B-B01D-B849-A863-0EF8968D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45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EA807C3-52F6-7C48-9677-F6E9794E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9C944B-FFA1-8941-BE94-1893B65AB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A67E5C-C3E8-554F-A0CD-F91A33156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E3F9-393F-5345-B96D-B8F9E7DFC65B}" type="datetime1">
              <a:rPr lang="it-IT" smtClean="0"/>
              <a:t>20/01/20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CDEEC1-B4FB-F746-97F0-23E5B6B8F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0088B-DF00-F54F-BAEC-3A3480154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1F31-97B4-AD41-8061-050FC4D62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0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3U1GYxcxb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dozioneadistanza.actionaid.it/magazine/analfabetismo-femmini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cef.it/Allegati/Education_under_threat%20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DA6ED-C1A5-0A4E-AFB7-6070ACC2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19776"/>
            <a:ext cx="7886700" cy="126573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323" b="1" dirty="0"/>
              <a:t>In Africa, l’educazione è un diritto negato a milioni di bambini e di bambine </a:t>
            </a:r>
            <a:br>
              <a:rPr lang="it-IT" sz="3323" b="1" dirty="0"/>
            </a:br>
            <a:endParaRPr lang="it-IT" b="1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A571342-28BC-6A48-99D8-3DBA7A340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7090" y="2473504"/>
            <a:ext cx="6433300" cy="4120727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64CB93-044F-E74B-9B3F-D093D15A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9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8F5FDA-DBA6-D04D-B4E4-8CF4930B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9" y="263769"/>
            <a:ext cx="2558265" cy="59131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it-IT" dirty="0"/>
          </a:p>
          <a:p>
            <a:pPr marL="0" indent="0" algn="ctr">
              <a:lnSpc>
                <a:spcPct val="150000"/>
              </a:lnSpc>
              <a:buNone/>
            </a:pPr>
            <a:endParaRPr lang="it-IT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Il materiale didattico è una semplice </a:t>
            </a:r>
            <a:r>
              <a:rPr lang="it-IT" b="1" dirty="0"/>
              <a:t>tavoletta</a:t>
            </a:r>
            <a:r>
              <a:rPr lang="it-IT" dirty="0"/>
              <a:t>, una </a:t>
            </a:r>
            <a:r>
              <a:rPr lang="it-IT" b="1" dirty="0"/>
              <a:t>penna</a:t>
            </a:r>
            <a:r>
              <a:rPr lang="it-IT" dirty="0"/>
              <a:t> (legno appuntito) e l’</a:t>
            </a:r>
            <a:r>
              <a:rPr lang="it-IT" b="1" dirty="0"/>
              <a:t>inchiostro</a:t>
            </a:r>
            <a:r>
              <a:rPr lang="it-IT" dirty="0"/>
              <a:t> preparato spesso con fuliggine, acqua e olio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59B60A-A602-C646-B4A3-BF653B0B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10</a:t>
            </a:fld>
            <a:endParaRPr lang="it-IT"/>
          </a:p>
        </p:txBody>
      </p:sp>
      <p:pic>
        <p:nvPicPr>
          <p:cNvPr id="5" name="Picture 4" descr="_cole_coranique 4">
            <a:extLst>
              <a:ext uri="{FF2B5EF4-FFF2-40B4-BE49-F238E27FC236}">
                <a16:creationId xmlns:a16="http://schemas.microsoft.com/office/drawing/2014/main" id="{AC5198B2-C172-014B-B5F4-FF7CD91D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57" y="263769"/>
            <a:ext cx="5481658" cy="40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2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FDDFBC-6E93-554E-BD17-8AADE179E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4479533"/>
            <a:ext cx="7886700" cy="169743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Esistono più tipologie:</a:t>
            </a:r>
          </a:p>
          <a:p>
            <a:pPr marL="0" indent="0" algn="ctr">
              <a:buNone/>
            </a:pPr>
            <a:r>
              <a:rPr lang="it-IT" dirty="0"/>
              <a:t>Scuola classica, Scuola indipendente, Supplemento d’anima, </a:t>
            </a:r>
          </a:p>
          <a:p>
            <a:pPr marL="0" indent="0" algn="ctr">
              <a:buNone/>
            </a:pPr>
            <a:r>
              <a:rPr lang="it-IT" dirty="0"/>
              <a:t>Scuola unica </a:t>
            </a:r>
          </a:p>
          <a:p>
            <a:pPr marL="0" indent="0" algn="ctr">
              <a:buNone/>
            </a:pPr>
            <a:r>
              <a:rPr lang="it-IT" dirty="0" err="1"/>
              <a:t>Medersas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F4AE93-F360-F347-9379-9B730D63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11</a:t>
            </a:fld>
            <a:endParaRPr lang="it-IT"/>
          </a:p>
        </p:txBody>
      </p:sp>
      <p:pic>
        <p:nvPicPr>
          <p:cNvPr id="5" name="Picture 4" descr="ecole_coranique2">
            <a:extLst>
              <a:ext uri="{FF2B5EF4-FFF2-40B4-BE49-F238E27FC236}">
                <a16:creationId xmlns:a16="http://schemas.microsoft.com/office/drawing/2014/main" id="{DDF8B28E-F161-4549-8372-D9DCD2B44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7" y="123290"/>
            <a:ext cx="7181636" cy="43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6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9B0EF-952A-8043-B130-DBC51668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23290"/>
            <a:ext cx="7886700" cy="1334838"/>
          </a:xfrm>
        </p:spPr>
        <p:txBody>
          <a:bodyPr>
            <a:normAutofit/>
          </a:bodyPr>
          <a:lstStyle/>
          <a:p>
            <a:r>
              <a:rPr lang="it-IT" sz="2700" dirty="0"/>
              <a:t>Categorie chiave dell’apprendimento: memorizzazione, modulazione della voce, scansione del ritmo, rispetto della forma e della ripetizione ….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CB0B73-0AFE-6A42-9196-E1CC615E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679" y="1564436"/>
            <a:ext cx="6858643" cy="479191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070802-DDA0-CD41-A28D-A5254609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12</a:t>
            </a:fld>
            <a:endParaRPr lang="it-IT"/>
          </a:p>
        </p:txBody>
      </p:sp>
      <p:pic>
        <p:nvPicPr>
          <p:cNvPr id="5" name="Picture 4" descr="ecole-coranique 5">
            <a:extLst>
              <a:ext uri="{FF2B5EF4-FFF2-40B4-BE49-F238E27FC236}">
                <a16:creationId xmlns:a16="http://schemas.microsoft.com/office/drawing/2014/main" id="{ED83E43E-B26F-2440-AA29-E9560B18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0" y="1564436"/>
            <a:ext cx="6858642" cy="48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5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CF6A9A-5352-A246-8D38-7EF9E502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2F7C9D-28B2-3E4A-9F04-81A8DC12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4848019"/>
            <a:ext cx="7886700" cy="13289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/>
              <a:t>Si entra anche per periodi brevi per approfondire alcune parti del corano o per rivedere le parti dimenticate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7D61CA-CAB2-0940-A994-0248FE3E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13</a:t>
            </a:fld>
            <a:endParaRPr lang="it-IT"/>
          </a:p>
        </p:txBody>
      </p:sp>
      <p:pic>
        <p:nvPicPr>
          <p:cNvPr id="5" name="Picture 4" descr="Madrasa 6">
            <a:extLst>
              <a:ext uri="{FF2B5EF4-FFF2-40B4-BE49-F238E27FC236}">
                <a16:creationId xmlns:a16="http://schemas.microsoft.com/office/drawing/2014/main" id="{E93FAE4D-77B6-A049-A112-1AFD19E92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63769"/>
            <a:ext cx="7811964" cy="44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5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E52A56-0190-A84D-8DE1-8677F851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4715837"/>
            <a:ext cx="7886700" cy="189044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Le condizioni di accesso e di durata, l’assenza di sanzioni, di libri di testo ufficiali, (la permanenza di un bambino può essere temporanea, limitata nel tempo o durare anche più anni) favorisce la cristallizzazione del sapere e di centri di potere attorno ai quali si accumula ricchezza, influenza e potere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DCC340-6360-5F4A-ABCE-4CB6F7F5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14</a:t>
            </a:fld>
            <a:endParaRPr lang="it-IT"/>
          </a:p>
        </p:txBody>
      </p:sp>
      <p:pic>
        <p:nvPicPr>
          <p:cNvPr id="5" name="Picture 4" descr="ecole coranique 7">
            <a:extLst>
              <a:ext uri="{FF2B5EF4-FFF2-40B4-BE49-F238E27FC236}">
                <a16:creationId xmlns:a16="http://schemas.microsoft.com/office/drawing/2014/main" id="{AA280C9A-8615-B74F-90A8-EA7F4622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41" y="263769"/>
            <a:ext cx="7006975" cy="44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7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C711C-EC3D-3E46-AAF8-F9937F5FE41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/>
              <a:t> I nomadi e l’educazione.</a:t>
            </a:r>
            <a:br>
              <a:rPr lang="it-IT" b="1" dirty="0"/>
            </a:br>
            <a:r>
              <a:rPr lang="it-IT" sz="2800" dirty="0"/>
              <a:t>Chi sono i nomadi?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21DE1-B019-7A4E-9447-23F1C106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35133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r>
              <a:rPr lang="fr-FR" altLang="it-IT" dirty="0" err="1"/>
              <a:t>Difficoltà</a:t>
            </a:r>
            <a:r>
              <a:rPr lang="fr-FR" altLang="it-IT" dirty="0"/>
              <a:t> delle </a:t>
            </a:r>
            <a:r>
              <a:rPr lang="fr-FR" altLang="it-IT" dirty="0" err="1"/>
              <a:t>popolazioni</a:t>
            </a:r>
            <a:r>
              <a:rPr lang="fr-FR" altLang="it-IT" dirty="0"/>
              <a:t> </a:t>
            </a:r>
            <a:r>
              <a:rPr lang="fr-FR" altLang="it-IT" dirty="0" err="1"/>
              <a:t>nomadi</a:t>
            </a:r>
            <a:r>
              <a:rPr lang="fr-FR" altLang="it-IT" dirty="0"/>
              <a:t>: </a:t>
            </a:r>
            <a:r>
              <a:rPr lang="fr-FR" altLang="it-IT" dirty="0" err="1"/>
              <a:t>Salvaguardia</a:t>
            </a:r>
            <a:r>
              <a:rPr lang="fr-FR" altLang="it-IT" dirty="0"/>
              <a:t> </a:t>
            </a:r>
            <a:r>
              <a:rPr lang="fr-FR" altLang="it-IT" dirty="0" err="1"/>
              <a:t>identitaria</a:t>
            </a:r>
            <a:r>
              <a:rPr lang="fr-FR" altLang="it-IT" dirty="0"/>
              <a:t>.</a:t>
            </a:r>
          </a:p>
          <a:p>
            <a:pPr marL="0" indent="0">
              <a:buNone/>
            </a:pPr>
            <a:r>
              <a:rPr lang="fr-FR" altLang="it-IT" sz="2585" b="1" i="1" dirty="0">
                <a:solidFill>
                  <a:srgbClr val="FF0000"/>
                </a:solidFill>
              </a:rPr>
              <a:t>Non si </a:t>
            </a:r>
            <a:r>
              <a:rPr lang="fr-FR" altLang="it-IT" sz="2585" b="1" i="1" dirty="0" err="1">
                <a:solidFill>
                  <a:srgbClr val="FF0000"/>
                </a:solidFill>
              </a:rPr>
              <a:t>è</a:t>
            </a:r>
            <a:r>
              <a:rPr lang="fr-FR" altLang="it-IT" sz="2585" b="1" i="1" dirty="0">
                <a:solidFill>
                  <a:srgbClr val="FF0000"/>
                </a:solidFill>
              </a:rPr>
              <a:t> solo </a:t>
            </a:r>
            <a:r>
              <a:rPr lang="fr-FR" altLang="it-IT" sz="2585" b="1" i="1" dirty="0" err="1">
                <a:solidFill>
                  <a:srgbClr val="FF0000"/>
                </a:solidFill>
              </a:rPr>
              <a:t>nomadi</a:t>
            </a:r>
            <a:r>
              <a:rPr lang="fr-FR" altLang="it-IT" sz="2585" b="1" i="1" dirty="0">
                <a:solidFill>
                  <a:srgbClr val="FF0000"/>
                </a:solidFill>
              </a:rPr>
              <a:t> ma si </a:t>
            </a:r>
            <a:r>
              <a:rPr lang="fr-FR" altLang="it-IT" sz="2585" b="1" i="1" dirty="0" err="1">
                <a:solidFill>
                  <a:srgbClr val="FF0000"/>
                </a:solidFill>
              </a:rPr>
              <a:t>è</a:t>
            </a:r>
            <a:r>
              <a:rPr lang="fr-FR" altLang="it-IT" sz="2585" b="1" i="1" dirty="0">
                <a:solidFill>
                  <a:srgbClr val="FF0000"/>
                </a:solidFill>
              </a:rPr>
              <a:t>:</a:t>
            </a:r>
          </a:p>
          <a:p>
            <a:r>
              <a:rPr lang="fr-FR" altLang="it-IT" dirty="0"/>
              <a:t>Turkana in Kenya			</a:t>
            </a:r>
          </a:p>
          <a:p>
            <a:r>
              <a:rPr lang="fr-FR" altLang="it-IT" dirty="0"/>
              <a:t>Tamashek in Mali	</a:t>
            </a:r>
          </a:p>
          <a:p>
            <a:r>
              <a:rPr lang="fr-FR" altLang="it-IT" dirty="0" err="1"/>
              <a:t>Rabari</a:t>
            </a:r>
            <a:r>
              <a:rPr lang="fr-FR" altLang="it-IT" dirty="0"/>
              <a:t> in </a:t>
            </a:r>
            <a:r>
              <a:rPr lang="fr-FR" altLang="it-IT" dirty="0" err="1"/>
              <a:t>India</a:t>
            </a:r>
            <a:endParaRPr lang="fr-FR" altLang="it-IT" dirty="0"/>
          </a:p>
          <a:p>
            <a:r>
              <a:rPr lang="fr-FR" altLang="it-IT" dirty="0" err="1"/>
              <a:t>Quashqa’i</a:t>
            </a:r>
            <a:r>
              <a:rPr lang="fr-FR" altLang="it-IT" dirty="0"/>
              <a:t> in Iran</a:t>
            </a:r>
          </a:p>
          <a:p>
            <a:r>
              <a:rPr lang="fr-FR" altLang="it-IT" dirty="0" err="1"/>
              <a:t>Gabbra</a:t>
            </a:r>
            <a:r>
              <a:rPr lang="fr-FR" altLang="it-IT" dirty="0"/>
              <a:t> in Kenya,</a:t>
            </a:r>
          </a:p>
          <a:p>
            <a:r>
              <a:rPr lang="fr-FR" altLang="it-IT" dirty="0"/>
              <a:t>Peuls </a:t>
            </a:r>
            <a:r>
              <a:rPr lang="fr-FR" altLang="it-IT" dirty="0" err="1"/>
              <a:t>nel</a:t>
            </a:r>
            <a:r>
              <a:rPr lang="fr-FR" altLang="it-IT" dirty="0"/>
              <a:t> Sahel</a:t>
            </a:r>
          </a:p>
          <a:p>
            <a:r>
              <a:rPr lang="fr-FR" altLang="it-IT" dirty="0"/>
              <a:t>……..</a:t>
            </a:r>
          </a:p>
          <a:p>
            <a:endParaRPr lang="fr-FR" alt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9709C0-AE6A-EF4B-B8D8-080E0A70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15</a:t>
            </a:fld>
            <a:endParaRPr lang="it-IT"/>
          </a:p>
        </p:txBody>
      </p:sp>
      <p:pic>
        <p:nvPicPr>
          <p:cNvPr id="7" name="Picture 5" descr="Scan20052">
            <a:extLst>
              <a:ext uri="{FF2B5EF4-FFF2-40B4-BE49-F238E27FC236}">
                <a16:creationId xmlns:a16="http://schemas.microsoft.com/office/drawing/2014/main" id="{34809B3D-1CC6-3841-AB8C-4D6178AD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65" y="2804845"/>
            <a:ext cx="4345970" cy="31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5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CF5C4-F54E-3440-8760-E216722D8E7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altLang="it-IT" sz="3323" b="1" dirty="0"/>
              <a:t>La </a:t>
            </a:r>
            <a:r>
              <a:rPr lang="en-US" altLang="it-IT" sz="3323" b="1" dirty="0" err="1"/>
              <a:t>storia</a:t>
            </a:r>
            <a:r>
              <a:rPr lang="en-US" altLang="it-IT" sz="3323" b="1" dirty="0"/>
              <a:t> </a:t>
            </a:r>
            <a:r>
              <a:rPr lang="en-US" altLang="it-IT" sz="3323" b="1" dirty="0" err="1"/>
              <a:t>dell’umanità</a:t>
            </a:r>
            <a:r>
              <a:rPr lang="en-US" altLang="it-IT" sz="3323" b="1" dirty="0"/>
              <a:t> </a:t>
            </a:r>
            <a:r>
              <a:rPr lang="en-US" altLang="it-IT" sz="3323" b="1" dirty="0" err="1"/>
              <a:t>è</a:t>
            </a:r>
            <a:r>
              <a:rPr lang="en-US" altLang="it-IT" sz="3323" b="1" dirty="0"/>
              <a:t> la </a:t>
            </a:r>
            <a:r>
              <a:rPr lang="en-US" altLang="it-IT" sz="3323" b="1" dirty="0" err="1"/>
              <a:t>storia</a:t>
            </a:r>
            <a:r>
              <a:rPr lang="en-US" altLang="it-IT" sz="3323" b="1" dirty="0"/>
              <a:t> </a:t>
            </a:r>
            <a:r>
              <a:rPr lang="en-US" altLang="it-IT" sz="3323" b="1" dirty="0" err="1"/>
              <a:t>dei</a:t>
            </a:r>
            <a:r>
              <a:rPr lang="en-US" altLang="it-IT" sz="3323" b="1" dirty="0"/>
              <a:t> </a:t>
            </a:r>
            <a:r>
              <a:rPr lang="en-US" altLang="it-IT" sz="3323" b="1" dirty="0" err="1"/>
              <a:t>nomadi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B71D5-2C40-B145-A8AF-89B18DB6B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11" y="1690690"/>
            <a:ext cx="7814780" cy="4247773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r-FR" altLang="it-IT" sz="2000" dirty="0"/>
              <a:t>E’ il </a:t>
            </a:r>
            <a:r>
              <a:rPr lang="fr-FR" altLang="it-IT" sz="2000" dirty="0" err="1"/>
              <a:t>nomadismo</a:t>
            </a:r>
            <a:r>
              <a:rPr lang="fr-FR" altLang="it-IT" sz="2000" dirty="0"/>
              <a:t> </a:t>
            </a:r>
            <a:r>
              <a:rPr lang="fr-FR" altLang="it-IT" sz="2000" dirty="0" err="1"/>
              <a:t>che</a:t>
            </a:r>
            <a:r>
              <a:rPr lang="fr-FR" altLang="it-IT" sz="2000" dirty="0"/>
              <a:t> ha </a:t>
            </a:r>
            <a:r>
              <a:rPr lang="fr-FR" altLang="it-IT" sz="2000" dirty="0" err="1"/>
              <a:t>permesso</a:t>
            </a:r>
            <a:r>
              <a:rPr lang="fr-FR" altLang="it-IT" sz="2000" dirty="0"/>
              <a:t> il </a:t>
            </a:r>
            <a:r>
              <a:rPr lang="fr-FR" altLang="it-IT" sz="2000" dirty="0" err="1"/>
              <a:t>linguaggio</a:t>
            </a:r>
            <a:endParaRPr lang="fr-FR" altLang="it-IT" sz="2000" dirty="0"/>
          </a:p>
          <a:p>
            <a:r>
              <a:rPr lang="fr-FR" altLang="it-IT" sz="2000" dirty="0" err="1"/>
              <a:t>Vivono</a:t>
            </a:r>
            <a:r>
              <a:rPr lang="fr-FR" altLang="it-IT" sz="2000" dirty="0"/>
              <a:t> </a:t>
            </a:r>
            <a:r>
              <a:rPr lang="fr-FR" altLang="it-IT" sz="2000" dirty="0" err="1"/>
              <a:t>nell’Africa</a:t>
            </a:r>
            <a:r>
              <a:rPr lang="fr-FR" altLang="it-IT" sz="2000" dirty="0"/>
              <a:t> </a:t>
            </a:r>
            <a:r>
              <a:rPr lang="fr-FR" altLang="it-IT" sz="2000" dirty="0" err="1"/>
              <a:t>subsahariana</a:t>
            </a:r>
            <a:r>
              <a:rPr lang="fr-FR" altLang="it-IT" sz="2000" dirty="0"/>
              <a:t>, Medio Oriente,  Asia centrale, Asia </a:t>
            </a:r>
            <a:r>
              <a:rPr lang="fr-FR" altLang="it-IT" sz="2000" dirty="0" err="1"/>
              <a:t>dell’est</a:t>
            </a:r>
            <a:r>
              <a:rPr lang="fr-FR" altLang="it-IT" sz="2000" dirty="0"/>
              <a:t> e </a:t>
            </a:r>
            <a:r>
              <a:rPr lang="fr-FR" altLang="it-IT" sz="2000" dirty="0" err="1"/>
              <a:t>del</a:t>
            </a:r>
            <a:r>
              <a:rPr lang="fr-FR" altLang="it-IT" sz="2000" dirty="0"/>
              <a:t> </a:t>
            </a:r>
            <a:r>
              <a:rPr lang="fr-FR" altLang="it-IT" sz="2000" dirty="0" err="1"/>
              <a:t>sud-ovest</a:t>
            </a:r>
            <a:endParaRPr lang="fr-FR" altLang="it-IT" sz="2000" dirty="0"/>
          </a:p>
          <a:p>
            <a:r>
              <a:rPr lang="fr-FR" altLang="it-IT" sz="2000" dirty="0" err="1"/>
              <a:t>Decine</a:t>
            </a:r>
            <a:r>
              <a:rPr lang="fr-FR" altLang="it-IT" sz="2000" dirty="0"/>
              <a:t> e </a:t>
            </a:r>
            <a:r>
              <a:rPr lang="fr-FR" altLang="it-IT" sz="2000" dirty="0" err="1"/>
              <a:t>decine</a:t>
            </a:r>
            <a:r>
              <a:rPr lang="fr-FR" altLang="it-IT" sz="2000" dirty="0"/>
              <a:t> di </a:t>
            </a:r>
            <a:r>
              <a:rPr lang="fr-FR" altLang="it-IT" sz="2000" dirty="0" err="1"/>
              <a:t>milioni</a:t>
            </a:r>
            <a:r>
              <a:rPr lang="fr-FR" altLang="it-IT" sz="2000" dirty="0"/>
              <a:t> di </a:t>
            </a:r>
            <a:r>
              <a:rPr lang="fr-FR" altLang="it-IT" sz="2000" dirty="0" err="1"/>
              <a:t>persone</a:t>
            </a:r>
            <a:endParaRPr lang="fr-FR" altLang="it-IT" sz="2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C7308A-D53D-A14A-9942-8EB5CDB7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6F3172-8BDE-BC4C-9865-8B73F0B8AB78}"/>
              </a:ext>
            </a:extLst>
          </p:cNvPr>
          <p:cNvSpPr txBox="1"/>
          <p:nvPr/>
        </p:nvSpPr>
        <p:spPr>
          <a:xfrm flipH="1">
            <a:off x="2927348" y="3154167"/>
            <a:ext cx="4459769" cy="233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225061-9A8D-FC42-89D2-80129EF96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49" y="3016252"/>
            <a:ext cx="5005312" cy="29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4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A2DCF-0FCC-334A-8976-39B312BEC8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altLang="it-IT" b="1" dirty="0" err="1"/>
              <a:t>Touaregs</a:t>
            </a:r>
            <a:r>
              <a:rPr lang="en-US" altLang="it-IT" b="1" dirty="0"/>
              <a:t> (</a:t>
            </a:r>
            <a:r>
              <a:rPr lang="en-US" altLang="it-IT" b="1" dirty="0" err="1"/>
              <a:t>nord</a:t>
            </a:r>
            <a:r>
              <a:rPr lang="en-US" altLang="it-IT" b="1" dirty="0"/>
              <a:t> Mali)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531149-0192-0E4F-84EA-6B7751619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58445"/>
            <a:ext cx="7886700" cy="4016620"/>
          </a:xfr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altLang="it-IT" sz="2215" dirty="0" err="1"/>
              <a:t>Sfiducia</a:t>
            </a:r>
            <a:r>
              <a:rPr lang="en-US" altLang="it-IT" sz="2215" dirty="0"/>
              <a:t> </a:t>
            </a:r>
            <a:r>
              <a:rPr lang="en-US" altLang="it-IT" sz="2215" dirty="0" err="1"/>
              <a:t>nella</a:t>
            </a:r>
            <a:r>
              <a:rPr lang="en-US" altLang="it-IT" sz="2215" dirty="0"/>
              <a:t> </a:t>
            </a:r>
            <a:r>
              <a:rPr lang="en-US" altLang="it-IT" sz="2215" dirty="0" err="1"/>
              <a:t>scuola</a:t>
            </a:r>
            <a:r>
              <a:rPr lang="en-US" altLang="it-IT" sz="2215" dirty="0"/>
              <a:t> </a:t>
            </a:r>
            <a:r>
              <a:rPr lang="en-US" altLang="it-IT" sz="2215" dirty="0" err="1"/>
              <a:t>francese</a:t>
            </a:r>
            <a:r>
              <a:rPr lang="en-US" altLang="it-IT" sz="2215" dirty="0"/>
              <a:t>, le </a:t>
            </a:r>
            <a:r>
              <a:rPr lang="en-US" altLang="it-IT" sz="2215" dirty="0" err="1"/>
              <a:t>famiglie</a:t>
            </a:r>
            <a:r>
              <a:rPr lang="en-US" altLang="it-IT" sz="2215" dirty="0"/>
              <a:t> </a:t>
            </a:r>
            <a:r>
              <a:rPr lang="en-US" altLang="it-IT" sz="2215" dirty="0" err="1"/>
              <a:t>nomadi</a:t>
            </a:r>
            <a:r>
              <a:rPr lang="en-US" altLang="it-IT" sz="2215" dirty="0"/>
              <a:t> </a:t>
            </a:r>
            <a:r>
              <a:rPr lang="en-US" altLang="it-IT" sz="2215" dirty="0" err="1"/>
              <a:t>scolarizzano</a:t>
            </a:r>
            <a:r>
              <a:rPr lang="en-US" altLang="it-IT" sz="2215" dirty="0"/>
              <a:t> </a:t>
            </a:r>
            <a:r>
              <a:rPr lang="en-US" altLang="it-IT" sz="2215" dirty="0" err="1"/>
              <a:t>poco</a:t>
            </a:r>
            <a:r>
              <a:rPr lang="en-US" altLang="it-IT" sz="2215" dirty="0"/>
              <a:t> I </a:t>
            </a:r>
            <a:r>
              <a:rPr lang="en-US" altLang="it-IT" sz="2215" dirty="0" err="1"/>
              <a:t>loro</a:t>
            </a:r>
            <a:r>
              <a:rPr lang="en-US" altLang="it-IT" sz="2215" dirty="0"/>
              <a:t> </a:t>
            </a:r>
            <a:r>
              <a:rPr lang="en-US" altLang="it-IT" sz="2215" dirty="0" err="1"/>
              <a:t>figli</a:t>
            </a:r>
            <a:endParaRPr lang="en-US" altLang="it-IT" sz="2215" dirty="0"/>
          </a:p>
          <a:p>
            <a:pPr>
              <a:lnSpc>
                <a:spcPct val="80000"/>
              </a:lnSpc>
            </a:pPr>
            <a:r>
              <a:rPr lang="en-US" altLang="it-IT" sz="2215" dirty="0" err="1"/>
              <a:t>Siccità</a:t>
            </a:r>
            <a:r>
              <a:rPr lang="en-US" altLang="it-IT" sz="2215" dirty="0"/>
              <a:t> dal 1973 al 1984</a:t>
            </a:r>
          </a:p>
          <a:p>
            <a:pPr>
              <a:lnSpc>
                <a:spcPct val="80000"/>
              </a:lnSpc>
            </a:pPr>
            <a:r>
              <a:rPr lang="en-US" altLang="it-IT" sz="2215" dirty="0" err="1"/>
              <a:t>Ribellioni</a:t>
            </a:r>
            <a:r>
              <a:rPr lang="en-US" altLang="it-IT" sz="2215" dirty="0"/>
              <a:t> </a:t>
            </a:r>
            <a:r>
              <a:rPr lang="en-US" altLang="it-IT" sz="2215" dirty="0" err="1"/>
              <a:t>degli</a:t>
            </a:r>
            <a:r>
              <a:rPr lang="en-US" altLang="it-IT" sz="2215" dirty="0"/>
              <a:t> </a:t>
            </a:r>
            <a:r>
              <a:rPr lang="en-US" altLang="it-IT" sz="2215" dirty="0" err="1"/>
              <a:t>anni</a:t>
            </a:r>
            <a:r>
              <a:rPr lang="en-US" altLang="it-IT" sz="2215" dirty="0"/>
              <a:t> 90, </a:t>
            </a:r>
            <a:r>
              <a:rPr lang="en-US" altLang="it-IT" sz="2215" dirty="0" err="1"/>
              <a:t>esodo</a:t>
            </a:r>
            <a:r>
              <a:rPr lang="en-US" altLang="it-IT" sz="2215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it-IT" sz="2215" dirty="0" err="1"/>
              <a:t>Ritorno</a:t>
            </a:r>
            <a:r>
              <a:rPr lang="en-US" altLang="it-IT" sz="2215" dirty="0"/>
              <a:t> </a:t>
            </a:r>
            <a:r>
              <a:rPr lang="en-US" altLang="it-IT" sz="2215" dirty="0" err="1"/>
              <a:t>delle</a:t>
            </a:r>
            <a:r>
              <a:rPr lang="en-US" altLang="it-IT" sz="2215" dirty="0"/>
              <a:t> </a:t>
            </a:r>
            <a:r>
              <a:rPr lang="en-US" altLang="it-IT" sz="2215" dirty="0" err="1"/>
              <a:t>popolazioni</a:t>
            </a:r>
            <a:r>
              <a:rPr lang="en-US" altLang="it-IT" sz="2215" dirty="0"/>
              <a:t> emigrate </a:t>
            </a:r>
            <a:r>
              <a:rPr lang="en-US" altLang="it-IT" sz="2215" dirty="0" err="1"/>
              <a:t>fra</a:t>
            </a:r>
            <a:r>
              <a:rPr lang="en-US" altLang="it-IT" sz="2215" dirty="0"/>
              <a:t> 1992 e 1996</a:t>
            </a:r>
          </a:p>
          <a:p>
            <a:pPr>
              <a:lnSpc>
                <a:spcPct val="80000"/>
              </a:lnSpc>
            </a:pPr>
            <a:r>
              <a:rPr lang="en-US" altLang="it-IT" sz="2215" dirty="0" err="1"/>
              <a:t>Distribuzione</a:t>
            </a:r>
            <a:r>
              <a:rPr lang="en-US" altLang="it-IT" sz="2215" dirty="0"/>
              <a:t> </a:t>
            </a:r>
            <a:r>
              <a:rPr lang="en-US" altLang="it-IT" sz="2215" dirty="0" err="1"/>
              <a:t>delle</a:t>
            </a:r>
            <a:r>
              <a:rPr lang="en-US" altLang="it-IT" sz="2215" dirty="0"/>
              <a:t> </a:t>
            </a:r>
            <a:r>
              <a:rPr lang="en-US" altLang="it-IT" sz="2215" dirty="0" err="1"/>
              <a:t>scuole</a:t>
            </a:r>
            <a:r>
              <a:rPr lang="en-US" altLang="it-IT" sz="2215" dirty="0"/>
              <a:t> </a:t>
            </a:r>
            <a:r>
              <a:rPr lang="en-US" altLang="it-IT" sz="2215" dirty="0" err="1"/>
              <a:t>nomadi</a:t>
            </a:r>
            <a:r>
              <a:rPr lang="en-US" altLang="it-IT" sz="2215" dirty="0"/>
              <a:t> in </a:t>
            </a:r>
            <a:r>
              <a:rPr lang="en-US" altLang="it-IT" sz="2215" dirty="0" err="1"/>
              <a:t>Ciad</a:t>
            </a:r>
            <a:r>
              <a:rPr lang="en-US" altLang="it-IT" sz="2215" dirty="0"/>
              <a:t>, Niger (semi-</a:t>
            </a:r>
            <a:r>
              <a:rPr lang="en-US" altLang="it-IT" sz="2215" dirty="0" err="1"/>
              <a:t>sedentarizzazione</a:t>
            </a:r>
            <a:r>
              <a:rPr lang="en-US" altLang="it-IT" sz="2215" dirty="0"/>
              <a:t> 6 </a:t>
            </a:r>
            <a:r>
              <a:rPr lang="en-US" altLang="it-IT" sz="2215" dirty="0" err="1"/>
              <a:t>mesi</a:t>
            </a:r>
            <a:r>
              <a:rPr lang="en-US" altLang="it-IT" sz="2215" dirty="0"/>
              <a:t>/6 </a:t>
            </a:r>
            <a:r>
              <a:rPr lang="en-US" altLang="it-IT" sz="2215" dirty="0" err="1"/>
              <a:t>mesi</a:t>
            </a:r>
            <a:r>
              <a:rPr lang="en-US" altLang="it-IT" sz="2215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it-IT" sz="2215" dirty="0"/>
              <a:t>Ci </a:t>
            </a:r>
            <a:r>
              <a:rPr lang="en-US" altLang="it-IT" sz="2215" dirty="0" err="1"/>
              <a:t>si</a:t>
            </a:r>
            <a:r>
              <a:rPr lang="en-US" altLang="it-IT" sz="2215" dirty="0"/>
              <a:t> </a:t>
            </a:r>
            <a:r>
              <a:rPr lang="en-US" altLang="it-IT" sz="2215" dirty="0" err="1"/>
              <a:t>installa</a:t>
            </a:r>
            <a:r>
              <a:rPr lang="en-US" altLang="it-IT" sz="2215" dirty="0"/>
              <a:t>: case, </a:t>
            </a:r>
            <a:r>
              <a:rPr lang="en-US" altLang="it-IT" sz="2215" dirty="0" err="1"/>
              <a:t>dighe</a:t>
            </a:r>
            <a:r>
              <a:rPr lang="en-US" altLang="it-IT" sz="2215" dirty="0"/>
              <a:t>, </a:t>
            </a:r>
            <a:r>
              <a:rPr lang="en-US" altLang="it-IT" sz="2215" dirty="0" err="1"/>
              <a:t>pedagogia</a:t>
            </a:r>
            <a:r>
              <a:rPr lang="en-US" altLang="it-IT" sz="2215" dirty="0"/>
              <a:t> </a:t>
            </a:r>
            <a:r>
              <a:rPr lang="en-US" altLang="it-IT" sz="2215" dirty="0" err="1"/>
              <a:t>convergente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145676-4EE6-5640-B141-E747F42D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68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D4FA7-176F-814E-91DC-28A5EA4D97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b="1" dirty="0"/>
              <a:t>Kenya, Nigeria, Sudan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0DDF2F-D37A-6943-9E93-16566A5A4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745296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Kenya</a:t>
            </a:r>
            <a:r>
              <a:rPr lang="it-IT" dirty="0"/>
              <a:t> </a:t>
            </a:r>
            <a:r>
              <a:rPr lang="fr-FR" dirty="0" err="1"/>
              <a:t>n</a:t>
            </a:r>
            <a:r>
              <a:rPr lang="fr-FR" altLang="it-IT" dirty="0" err="1"/>
              <a:t>el</a:t>
            </a:r>
            <a:r>
              <a:rPr lang="fr-FR" altLang="it-IT" dirty="0"/>
              <a:t> 1970 / </a:t>
            </a:r>
            <a:r>
              <a:rPr lang="fr-FR" altLang="it-IT" dirty="0" err="1"/>
              <a:t>Modifica</a:t>
            </a:r>
            <a:r>
              <a:rPr lang="fr-FR" altLang="it-IT" dirty="0"/>
              <a:t> </a:t>
            </a:r>
            <a:r>
              <a:rPr lang="fr-FR" altLang="it-IT" dirty="0" err="1"/>
              <a:t>del</a:t>
            </a:r>
            <a:r>
              <a:rPr lang="fr-FR" altLang="it-IT" dirty="0"/>
              <a:t> Piano  di </a:t>
            </a:r>
            <a:r>
              <a:rPr lang="fr-FR" altLang="it-IT" dirty="0" err="1"/>
              <a:t>Stato</a:t>
            </a:r>
            <a:r>
              <a:rPr lang="fr-FR" altLang="it-IT" dirty="0"/>
              <a:t> Masai (</a:t>
            </a:r>
            <a:r>
              <a:rPr lang="fr-FR" altLang="it-IT" dirty="0" err="1"/>
              <a:t>apertura</a:t>
            </a:r>
            <a:r>
              <a:rPr lang="fr-FR" altLang="it-IT" dirty="0"/>
              <a:t> territoriale ai Masai) </a:t>
            </a:r>
          </a:p>
          <a:p>
            <a:pPr marL="0" indent="0">
              <a:buNone/>
            </a:pPr>
            <a:r>
              <a:rPr lang="fr-FR" altLang="it-IT" dirty="0"/>
              <a:t>Apre  </a:t>
            </a:r>
            <a:r>
              <a:rPr lang="fr-FR" altLang="it-IT" dirty="0" err="1"/>
              <a:t>scuole</a:t>
            </a:r>
            <a:r>
              <a:rPr lang="fr-FR" altLang="it-IT" dirty="0"/>
              <a:t> e </a:t>
            </a:r>
            <a:r>
              <a:rPr lang="fr-FR" altLang="it-IT" dirty="0" err="1"/>
              <a:t>internati</a:t>
            </a:r>
            <a:r>
              <a:rPr lang="fr-FR" altLang="it-IT" dirty="0"/>
              <a:t> </a:t>
            </a:r>
            <a:r>
              <a:rPr lang="fr-FR" altLang="it-IT" dirty="0" err="1"/>
              <a:t>all’interno</a:t>
            </a:r>
            <a:r>
              <a:rPr lang="fr-FR" altLang="it-IT" dirty="0"/>
              <a:t> delle </a:t>
            </a:r>
            <a:r>
              <a:rPr lang="fr-FR" altLang="it-IT" dirty="0" err="1"/>
              <a:t>riserve</a:t>
            </a:r>
            <a:r>
              <a:rPr lang="fr-FR" altLang="it-IT" dirty="0"/>
              <a:t>, </a:t>
            </a:r>
            <a:r>
              <a:rPr lang="fr-FR" altLang="it-IT" dirty="0" err="1"/>
              <a:t>prese</a:t>
            </a:r>
            <a:r>
              <a:rPr lang="fr-FR" altLang="it-IT" dirty="0"/>
              <a:t> d’</a:t>
            </a:r>
            <a:r>
              <a:rPr lang="fr-FR" altLang="it-IT" dirty="0" err="1"/>
              <a:t>assalto</a:t>
            </a:r>
            <a:r>
              <a:rPr lang="fr-FR" altLang="it-IT" dirty="0"/>
              <a:t> dalle </a:t>
            </a:r>
            <a:r>
              <a:rPr lang="fr-FR" altLang="it-IT" dirty="0" err="1"/>
              <a:t>popolazioni</a:t>
            </a:r>
            <a:r>
              <a:rPr lang="fr-FR" altLang="it-IT" dirty="0"/>
              <a:t> </a:t>
            </a:r>
            <a:r>
              <a:rPr lang="fr-FR" altLang="it-IT" dirty="0" err="1"/>
              <a:t>sedentarie</a:t>
            </a:r>
            <a:r>
              <a:rPr lang="fr-FR" altLang="it-IT" dirty="0"/>
              <a:t>. </a:t>
            </a:r>
            <a:r>
              <a:rPr lang="it-IT" dirty="0"/>
              <a:t>per i nomadi </a:t>
            </a:r>
            <a:r>
              <a:rPr lang="it-IT" dirty="0" err="1"/>
              <a:t>Maasai</a:t>
            </a:r>
            <a:r>
              <a:rPr lang="it-IT" dirty="0"/>
              <a:t>, Turkana e Somali. </a:t>
            </a:r>
          </a:p>
          <a:p>
            <a:pPr marL="0" lvl="0" indent="0">
              <a:buNone/>
            </a:pPr>
            <a:r>
              <a:rPr lang="it-IT" dirty="0"/>
              <a:t>La </a:t>
            </a:r>
            <a:r>
              <a:rPr lang="it-IT" b="1" dirty="0">
                <a:solidFill>
                  <a:srgbClr val="FF0000"/>
                </a:solidFill>
              </a:rPr>
              <a:t>Nigeria</a:t>
            </a:r>
            <a:r>
              <a:rPr lang="it-IT" dirty="0"/>
              <a:t> crea 3 tipi di scuole: </a:t>
            </a:r>
          </a:p>
          <a:p>
            <a:pPr marL="0" lvl="0" indent="0">
              <a:buNone/>
            </a:pPr>
            <a:r>
              <a:rPr lang="it-IT" dirty="0"/>
              <a:t>le </a:t>
            </a:r>
            <a:r>
              <a:rPr lang="it-IT" i="1" dirty="0"/>
              <a:t>scuole tradizionali</a:t>
            </a:r>
            <a:r>
              <a:rPr lang="it-IT" dirty="0"/>
              <a:t>,</a:t>
            </a:r>
          </a:p>
          <a:p>
            <a:pPr lvl="0"/>
            <a:r>
              <a:rPr lang="it-IT" dirty="0"/>
              <a:t>le </a:t>
            </a:r>
            <a:r>
              <a:rPr lang="it-IT" i="1" dirty="0"/>
              <a:t>scuole cosiddette di terreno</a:t>
            </a:r>
            <a:r>
              <a:rPr lang="it-IT" dirty="0"/>
              <a:t> dislocate in alcuni punti precisi lungo le vie della migrazione,</a:t>
            </a:r>
          </a:p>
          <a:p>
            <a:r>
              <a:rPr lang="it-IT" dirty="0"/>
              <a:t> le </a:t>
            </a:r>
            <a:r>
              <a:rPr lang="it-IT" i="1" dirty="0"/>
              <a:t>scuole mobili</a:t>
            </a:r>
            <a:r>
              <a:rPr lang="it-IT" dirty="0"/>
              <a:t>, ossia scuole trasportabili per i figli dei nomadi </a:t>
            </a:r>
          </a:p>
          <a:p>
            <a:r>
              <a:rPr lang="fr-FR" altLang="it-IT" dirty="0"/>
              <a:t>In </a:t>
            </a:r>
            <a:r>
              <a:rPr lang="fr-FR" altLang="it-IT" b="1" dirty="0" err="1">
                <a:solidFill>
                  <a:srgbClr val="FF0000"/>
                </a:solidFill>
              </a:rPr>
              <a:t>Sudan</a:t>
            </a:r>
            <a:r>
              <a:rPr lang="fr-FR" altLang="it-IT" dirty="0"/>
              <a:t> </a:t>
            </a:r>
            <a:r>
              <a:rPr lang="it-IT" dirty="0"/>
              <a:t>i tipi di scuole sono:</a:t>
            </a:r>
          </a:p>
          <a:p>
            <a:pPr lvl="0"/>
            <a:r>
              <a:rPr lang="it-IT" dirty="0"/>
              <a:t>la </a:t>
            </a:r>
            <a:r>
              <a:rPr lang="it-IT" dirty="0" err="1"/>
              <a:t>Khalwa</a:t>
            </a:r>
            <a:r>
              <a:rPr lang="it-IT" dirty="0"/>
              <a:t>, di durata quadriennale, che equivale al primo ciclo della scuola di base;</a:t>
            </a:r>
          </a:p>
          <a:p>
            <a:pPr lvl="0"/>
            <a:r>
              <a:rPr lang="it-IT" dirty="0"/>
              <a:t>la scuola mobile, pluriclasse;</a:t>
            </a:r>
          </a:p>
          <a:p>
            <a:r>
              <a:rPr lang="it-IT" dirty="0"/>
              <a:t>la scuola centrale – complementare – riservata a coloro che hanno superato il primo ciclo </a:t>
            </a:r>
            <a:endParaRPr lang="fr-FR" alt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3CB859-FD2A-7C44-9804-73DD572E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86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298CA9-851A-0B42-ADF7-CA5DF41B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537328"/>
            <a:ext cx="7886700" cy="5639635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….. </a:t>
            </a:r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Ma l’educazione è un diritto</a:t>
            </a:r>
            <a:r>
              <a:rPr lang="it-IT" sz="4400" dirty="0">
                <a:solidFill>
                  <a:schemeClr val="accent2"/>
                </a:solidFill>
              </a:rPr>
              <a:t>….</a:t>
            </a:r>
          </a:p>
          <a:p>
            <a:pPr marL="0" indent="0" algn="ctr">
              <a:buNone/>
            </a:pPr>
            <a:endParaRPr lang="it-IT" sz="4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it-IT" sz="4400" dirty="0">
                <a:solidFill>
                  <a:schemeClr val="accent2">
                    <a:lumMod val="75000"/>
                  </a:schemeClr>
                </a:solidFill>
              </a:rPr>
              <a:t>ed è la chiave di accesso agli altri diritti dell’uomo</a:t>
            </a:r>
            <a:r>
              <a:rPr lang="it-IT" sz="4400" dirty="0">
                <a:solidFill>
                  <a:schemeClr val="accent2"/>
                </a:solidFill>
              </a:rPr>
              <a:t>……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A9E496-6467-0848-867C-71FCE89B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8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25638-849D-8C4C-96E9-9BF2A2CB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2</a:t>
            </a:fld>
            <a:endParaRPr lang="it-IT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45E63191-364C-1F48-A099-A9C42A5DD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95" y="1387011"/>
            <a:ext cx="6069656" cy="46747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882650-1179-2845-9A85-259C0A5F2D05}"/>
              </a:ext>
            </a:extLst>
          </p:cNvPr>
          <p:cNvSpPr txBox="1"/>
          <p:nvPr/>
        </p:nvSpPr>
        <p:spPr>
          <a:xfrm>
            <a:off x="3" y="263769"/>
            <a:ext cx="8541834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15" b="1" dirty="0">
                <a:latin typeface="+mj-lt"/>
              </a:rPr>
              <a:t>Il 27% degli analfabeti del mondo vive nell’Africa sub-sahariana e  17 Paesi hanno ancora percentuali di alfabetizzazione del 50% o inferiori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68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FA6DB31-7747-B44A-ADC8-F79087E9F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it-IT" altLang="it-IT" dirty="0"/>
              <a:t>Art.13 del Patto  internazionale relativo ai diritti economici, sociali e culturali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22175FC-7E02-7C4E-A594-D78B0B1E0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4739" y="2303585"/>
            <a:ext cx="7174523" cy="379827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buFont typeface="Symbol" pitchFamily="2" charset="2"/>
              <a:buNone/>
            </a:pPr>
            <a:r>
              <a:rPr lang="it-IT" altLang="it-IT" sz="2400" dirty="0"/>
              <a:t>L’educazione è un diritto fondamentale </a:t>
            </a:r>
          </a:p>
          <a:p>
            <a:pPr algn="ctr">
              <a:buFont typeface="Symbol" pitchFamily="2" charset="2"/>
              <a:buNone/>
            </a:pPr>
            <a:r>
              <a:rPr lang="it-IT" altLang="it-IT" sz="2400" dirty="0"/>
              <a:t>che porta all’autonomia della persona</a:t>
            </a:r>
          </a:p>
          <a:p>
            <a:pPr>
              <a:buFont typeface="Symbol" pitchFamily="2" charset="2"/>
              <a:buNone/>
            </a:pPr>
            <a:endParaRPr lang="it-IT" altLang="it-IT" dirty="0"/>
          </a:p>
          <a:p>
            <a:pPr>
              <a:buFont typeface="Symbol" pitchFamily="2" charset="2"/>
              <a:buNone/>
            </a:pPr>
            <a:r>
              <a:rPr lang="it-IT" altLang="it-IT" dirty="0"/>
              <a:t>In quanto diritto l’educazione  è il principale strumento che permette ad adulti e bambini economicamente e socialmente marginalizzati di uscire dalla povertà </a:t>
            </a:r>
          </a:p>
        </p:txBody>
      </p:sp>
    </p:spTree>
    <p:extLst>
      <p:ext uri="{BB962C8B-B14F-4D97-AF65-F5344CB8AC3E}">
        <p14:creationId xmlns:p14="http://schemas.microsoft.com/office/powerpoint/2010/main" val="402661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C64298-332F-374A-B3EB-D4092DAE8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Articolo 13 del Patto DESC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E3AD171-7CB5-F84F-A1D2-65445B8B3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Symbol" pitchFamily="2" charset="2"/>
              <a:buNone/>
            </a:pPr>
            <a:r>
              <a:rPr lang="it-IT" altLang="it-IT" dirty="0"/>
              <a:t>Finalità e obiettivi dell’educazione</a:t>
            </a:r>
          </a:p>
          <a:p>
            <a:pPr>
              <a:buFont typeface="Symbol" pitchFamily="2" charset="2"/>
              <a:buNone/>
            </a:pPr>
            <a:endParaRPr lang="it-IT" altLang="it-IT" dirty="0"/>
          </a:p>
          <a:p>
            <a:pPr>
              <a:buFont typeface="Symbol" pitchFamily="2" charset="2"/>
              <a:buNone/>
            </a:pPr>
            <a:r>
              <a:rPr lang="it-IT" altLang="it-IT" dirty="0"/>
              <a:t>L’educazione deve:</a:t>
            </a:r>
          </a:p>
          <a:p>
            <a:pPr>
              <a:buFontTx/>
              <a:buChar char="-"/>
            </a:pPr>
            <a:r>
              <a:rPr lang="it-IT" altLang="it-IT" dirty="0"/>
              <a:t>portare allo sviluppo della dignità umana</a:t>
            </a:r>
          </a:p>
          <a:p>
            <a:pPr>
              <a:buFontTx/>
              <a:buChar char="-"/>
            </a:pPr>
            <a:r>
              <a:rPr lang="it-IT" altLang="it-IT" dirty="0"/>
              <a:t>far giocare ad ogni persona un ruolo utile alla società</a:t>
            </a:r>
          </a:p>
          <a:p>
            <a:pPr>
              <a:buFontTx/>
              <a:buChar char="-"/>
            </a:pPr>
            <a:r>
              <a:rPr lang="it-IT" altLang="it-IT" dirty="0"/>
              <a:t>favorire la comprensione fra tutti i gruppi etnici, razziali, religiosi e fra le nazioni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 </a:t>
            </a:r>
            <a:endParaRPr lang="it-IT" altLang="it-IT" dirty="0"/>
          </a:p>
          <a:p>
            <a:pPr>
              <a:buFontTx/>
              <a:buChar char="-"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6496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DA16E50-ADA1-6A48-B1A3-0B961FCDC6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it-IT" altLang="it-IT" dirty="0"/>
              <a:t>Il diritto all’educazione è un diritto culturale al centro dei diritti dell’uomo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1D3DE1-8D86-AE4E-BBA1-E68B40D5F6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509963"/>
            <a:ext cx="6858000" cy="283946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altLang="it-IT" dirty="0"/>
              <a:t>Ogni diritto è in sé una </a:t>
            </a:r>
            <a:r>
              <a:rPr lang="it-IT" altLang="it-IT" b="1" dirty="0">
                <a:solidFill>
                  <a:srgbClr val="FF0000"/>
                </a:solidFill>
              </a:rPr>
              <a:t>capacità</a:t>
            </a:r>
            <a:r>
              <a:rPr lang="it-IT" altLang="it-IT" b="1" dirty="0"/>
              <a:t> da sviluppare </a:t>
            </a:r>
            <a:r>
              <a:rPr lang="it-IT" altLang="it-IT" dirty="0"/>
              <a:t>e </a:t>
            </a:r>
          </a:p>
          <a:p>
            <a:r>
              <a:rPr lang="it-IT" altLang="it-IT" dirty="0"/>
              <a:t>una </a:t>
            </a:r>
            <a:r>
              <a:rPr lang="it-IT" altLang="it-IT" b="1" dirty="0">
                <a:solidFill>
                  <a:srgbClr val="FF0000"/>
                </a:solidFill>
              </a:rPr>
              <a:t>responsabilità</a:t>
            </a:r>
            <a:r>
              <a:rPr lang="it-IT" altLang="it-IT" b="1" dirty="0"/>
              <a:t> da assumere</a:t>
            </a:r>
            <a:endParaRPr lang="it-IT" altLang="it-IT" dirty="0"/>
          </a:p>
          <a:p>
            <a:endParaRPr lang="it-IT" altLang="it-IT" dirty="0"/>
          </a:p>
          <a:p>
            <a:r>
              <a:rPr lang="it-IT" altLang="it-IT" dirty="0"/>
              <a:t>Interpretazione del diritto all’educazione: </a:t>
            </a:r>
          </a:p>
          <a:p>
            <a:r>
              <a:rPr lang="it-IT" altLang="it-IT" dirty="0"/>
              <a:t>- dimensione individuale</a:t>
            </a:r>
          </a:p>
          <a:p>
            <a:r>
              <a:rPr lang="it-IT" altLang="it-IT" dirty="0"/>
              <a:t>- dimensione sociale</a:t>
            </a:r>
          </a:p>
        </p:txBody>
      </p:sp>
    </p:spTree>
    <p:extLst>
      <p:ext uri="{BB962C8B-B14F-4D97-AF65-F5344CB8AC3E}">
        <p14:creationId xmlns:p14="http://schemas.microsoft.com/office/powerpoint/2010/main" val="1869094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418B053-DC44-4146-AA76-72A2FA720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92"/>
              <a:t>Effettività del diritto all’educazione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EB8337-D729-A241-830B-0BDE4B856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2 livelli: base e estensione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dirty="0"/>
              <a:t>A. Garanzia di accesso per tutti all’educazione di base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dirty="0"/>
              <a:t>B. migliore educazione possibile a tutti i livelli e per tutte le persone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L’effettività del Diritto all’educazione è la sinergia fra la capacità individuale e la capacità istituzionale che vanno spese a servizio della comunità e delle persone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 dirty="0"/>
              <a:t>Rendere effettivo un diritto  significa aumentare la capacità delle persone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58625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3D0040D-85B3-5046-95FA-E46D73601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92"/>
              <a:t>Effettività del DE/intelligenza sociale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54CF6EA-0ADB-1140-A3A4-5471630A4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1" y="1432874"/>
            <a:ext cx="7886700" cy="52413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Lo scopo del diritto all’educazione è di scoprire l’</a:t>
            </a:r>
            <a:r>
              <a:rPr lang="it-IT" altLang="it-IT" dirty="0" err="1"/>
              <a:t>intelligenzadel</a:t>
            </a:r>
            <a:r>
              <a:rPr lang="it-IT" altLang="it-IT" dirty="0"/>
              <a:t> contesto/comunità sviluppandola attraverso l’incrocio dei </a:t>
            </a:r>
            <a:r>
              <a:rPr lang="it-IT" altLang="it-IT" dirty="0" err="1"/>
              <a:t>saperi</a:t>
            </a:r>
            <a:r>
              <a:rPr lang="it-IT" altLang="it-IT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dirty="0"/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dirty="0"/>
              <a:t>Si può qualificare questa intelligenza come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</a:rPr>
              <a:t>sociale, collettiva, comune</a:t>
            </a:r>
          </a:p>
          <a:p>
            <a:pPr>
              <a:buNone/>
            </a:pP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</a:rPr>
              <a:t>Sociale </a:t>
            </a:r>
            <a:r>
              <a:rPr lang="it-IT" altLang="it-IT" dirty="0"/>
              <a:t>perché sviluppa  legami sociali valorizzando le capacità di produrre sapere;</a:t>
            </a:r>
          </a:p>
          <a:p>
            <a:pPr>
              <a:buNone/>
            </a:pP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</a:rPr>
              <a:t>Collettiva </a:t>
            </a:r>
            <a:r>
              <a:rPr lang="it-IT" altLang="it-IT" dirty="0"/>
              <a:t>perché raccoglie, verifica, chiarifica i </a:t>
            </a:r>
            <a:r>
              <a:rPr lang="it-IT" altLang="it-IT" dirty="0" err="1"/>
              <a:t>saperi</a:t>
            </a:r>
            <a:r>
              <a:rPr lang="it-IT" altLang="it-IT" dirty="0"/>
              <a:t> sottolineando particolarità e contraddizioni</a:t>
            </a:r>
          </a:p>
          <a:p>
            <a:pPr>
              <a:buNone/>
            </a:pP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</a:rPr>
              <a:t>Comune </a:t>
            </a:r>
            <a:r>
              <a:rPr lang="it-IT" altLang="it-IT" dirty="0"/>
              <a:t>perché considera ogni disciplina un bene comune, un bene culturale, una risorsa intima di ciascuno e di tutti che si sviluppa attraverso la responsabilità di tutti</a:t>
            </a:r>
          </a:p>
        </p:txBody>
      </p:sp>
    </p:spTree>
    <p:extLst>
      <p:ext uri="{BB962C8B-B14F-4D97-AF65-F5344CB8AC3E}">
        <p14:creationId xmlns:p14="http://schemas.microsoft.com/office/powerpoint/2010/main" val="2658171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0ED70-2796-814D-BE49-F635D6232E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Tre dimensioni dell’intelligenza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CC6FA9-40B1-2C4C-AB70-6CECF2C9C65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it-IT" altLang="it-IT" dirty="0"/>
              <a:t>Il suo principio è la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</a:rPr>
              <a:t>sinergia delle libertà</a:t>
            </a:r>
            <a:r>
              <a:rPr lang="it-IT" altLang="it-IT" dirty="0"/>
              <a:t>. Interdipendenza delle libertà. Libertà come bene comune. «le mie libertà cominciano dove cominciano quelle degli altri». Le libertà sono Capacità che si sviluppano solo attraverso la fecondazione reciproca dei </a:t>
            </a:r>
            <a:r>
              <a:rPr lang="it-IT" altLang="it-IT" dirty="0" err="1"/>
              <a:t>saperi</a:t>
            </a:r>
            <a:endParaRPr lang="it-IT" altLang="it-IT" dirty="0"/>
          </a:p>
          <a:p>
            <a:pPr marL="457200" indent="-457200">
              <a:buAutoNum type="arabicPeriod"/>
            </a:pPr>
            <a:r>
              <a:rPr lang="it-IT" altLang="it-IT" dirty="0"/>
              <a:t>La sua realizzazione avviene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</a:rPr>
              <a:t>all’interno delle comunità </a:t>
            </a:r>
            <a:r>
              <a:rPr lang="it-IT" altLang="it-IT" dirty="0"/>
              <a:t>che apprendono. Condivisione della gioia di imparare, di comunicare, di creare.</a:t>
            </a:r>
          </a:p>
          <a:p>
            <a:pPr marL="342908" lvl="1" indent="0">
              <a:buNone/>
            </a:pPr>
            <a:r>
              <a:rPr lang="it-IT" altLang="it-IT" dirty="0"/>
              <a:t>	</a:t>
            </a:r>
          </a:p>
          <a:p>
            <a:pPr marL="342908" lvl="1" indent="0">
              <a:buNone/>
            </a:pPr>
            <a:r>
              <a:rPr lang="it-IT" altLang="it-IT" dirty="0"/>
              <a:t>3 sono i poli: </a:t>
            </a:r>
          </a:p>
          <a:p>
            <a:pPr marL="342908" lvl="1" indent="0">
              <a:buNone/>
            </a:pPr>
            <a:r>
              <a:rPr lang="it-IT" altLang="it-IT" dirty="0"/>
              <a:t>	riconoscimento degli altri, </a:t>
            </a:r>
          </a:p>
          <a:p>
            <a:pPr marL="342908" lvl="1" indent="0">
              <a:buNone/>
            </a:pPr>
            <a:r>
              <a:rPr lang="it-IT" altLang="it-IT" dirty="0"/>
              <a:t>	riconoscimento di </a:t>
            </a:r>
            <a:r>
              <a:rPr lang="it-IT" altLang="it-IT" dirty="0" err="1"/>
              <a:t>saperi</a:t>
            </a:r>
            <a:r>
              <a:rPr lang="it-IT" altLang="it-IT" dirty="0"/>
              <a:t>, oggetti, ecc., </a:t>
            </a:r>
          </a:p>
          <a:p>
            <a:pPr marL="342908" lvl="1" indent="0">
              <a:buNone/>
            </a:pPr>
            <a:r>
              <a:rPr lang="it-IT" altLang="it-IT" dirty="0"/>
              <a:t>	riconoscimento di </a:t>
            </a:r>
            <a:r>
              <a:rPr lang="it-IT" altLang="it-IT" dirty="0" err="1"/>
              <a:t>sè</a:t>
            </a:r>
            <a:endParaRPr lang="it-IT" altLang="it-IT" dirty="0"/>
          </a:p>
          <a:p>
            <a:pPr marL="457200" indent="-457200">
              <a:buAutoNum type="arabicPeriod"/>
            </a:pPr>
            <a:r>
              <a:rPr lang="it-IT" altLang="it-IT" dirty="0"/>
              <a:t>Il suo sviluppo implica una valutazione reciproca continua A 3 LIVELLI</a:t>
            </a:r>
          </a:p>
          <a:p>
            <a:pPr marL="800108" lvl="1" indent="-457200">
              <a:buAutoNum type="arabicPeriod"/>
            </a:pPr>
            <a:r>
              <a:rPr lang="it-IT" altLang="it-IT" b="1" dirty="0"/>
              <a:t>Micro</a:t>
            </a:r>
            <a:r>
              <a:rPr lang="it-IT" altLang="it-IT" dirty="0"/>
              <a:t>: relazione fra le persone e nell’ambito di una classe</a:t>
            </a:r>
          </a:p>
          <a:p>
            <a:pPr marL="800108" lvl="1" indent="-457200">
              <a:buAutoNum type="arabicPeriod"/>
            </a:pPr>
            <a:r>
              <a:rPr lang="it-IT" altLang="it-IT" b="1" dirty="0" err="1"/>
              <a:t>Meso</a:t>
            </a:r>
            <a:r>
              <a:rPr lang="it-IT" altLang="it-IT" dirty="0"/>
              <a:t>: riguarda tutto l’eco sistema educativo</a:t>
            </a:r>
          </a:p>
          <a:p>
            <a:pPr marL="800108" lvl="1" indent="-457200">
              <a:buAutoNum type="arabicPeriod"/>
            </a:pPr>
            <a:r>
              <a:rPr lang="it-IT" altLang="it-IT" b="1" dirty="0"/>
              <a:t>Macro</a:t>
            </a:r>
            <a:r>
              <a:rPr lang="it-IT" altLang="it-IT" dirty="0"/>
              <a:t>: riguarda la condivisione della responsabilità politica fra tutti i cittadini</a:t>
            </a:r>
          </a:p>
          <a:p>
            <a:pPr marL="342908" lvl="1" indent="0">
              <a:buNone/>
            </a:pPr>
            <a:r>
              <a:rPr lang="it-IT" altLang="it-IT" dirty="0"/>
              <a:t>Non sono 3 livelli uno dentro l’altro perché la dimensione singolare prevale su tutti gli altri.</a:t>
            </a:r>
          </a:p>
          <a:p>
            <a:pPr>
              <a:buNone/>
            </a:pPr>
            <a:endParaRPr lang="it-IT" altLang="it-IT" dirty="0"/>
          </a:p>
          <a:p>
            <a:pPr>
              <a:buNone/>
            </a:pP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</a:rPr>
              <a:t>2 significati del termine ‘intelligenza sociale’</a:t>
            </a:r>
          </a:p>
          <a:p>
            <a:pPr>
              <a:buFontTx/>
              <a:buChar char="-"/>
            </a:pPr>
            <a:r>
              <a:rPr lang="it-IT" altLang="it-IT" dirty="0"/>
              <a:t>È la base della fede democratica che fa di ogni uomo un cittadino</a:t>
            </a:r>
          </a:p>
          <a:p>
            <a:pPr>
              <a:buFontTx/>
              <a:buChar char="-"/>
            </a:pPr>
            <a:r>
              <a:rPr lang="it-IT" altLang="it-IT" dirty="0"/>
              <a:t>È lo sviluppo della capacità di osservazione, di comprensione degli altri e di se stessi</a:t>
            </a:r>
          </a:p>
          <a:p>
            <a:pPr>
              <a:buNone/>
            </a:pPr>
            <a:r>
              <a:rPr lang="it-IT" altLang="it-IT" dirty="0"/>
              <a:t>Effettività è dinamismo che permette a ogni persona di progredire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EAB00E-639D-914F-AFB4-0E3757F7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93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24334CB-C047-684B-B992-000DD4C1B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Raccogliere l’intelligenza sociale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EDE9795-2F23-644E-9522-635D85590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Char char="-"/>
            </a:pPr>
            <a:r>
              <a:rPr lang="it-IT" altLang="it-IT" sz="2400" dirty="0"/>
              <a:t>È quella che anima i legami sociali e permette l’autodeterminazione di una comunità</a:t>
            </a:r>
          </a:p>
          <a:p>
            <a:pPr algn="ctr">
              <a:lnSpc>
                <a:spcPct val="90000"/>
              </a:lnSpc>
              <a:buFontTx/>
              <a:buChar char="-"/>
            </a:pPr>
            <a:endParaRPr lang="it-IT" altLang="it-IT" sz="2400" dirty="0"/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it-IT" altLang="it-IT" sz="2400" dirty="0"/>
              <a:t>E’ l’intelligenza del ‘contesto’ che insegna attraverso la complessità</a:t>
            </a:r>
          </a:p>
          <a:p>
            <a:pPr algn="ctr">
              <a:lnSpc>
                <a:spcPct val="90000"/>
              </a:lnSpc>
              <a:buFontTx/>
              <a:buChar char="-"/>
            </a:pPr>
            <a:endParaRPr lang="it-IT" altLang="it-IT" sz="2400" dirty="0"/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it-IT" altLang="it-IT" sz="2400" dirty="0"/>
              <a:t>E’ l’intelligenza collettiva che diventa la fonte principale della formazione di ciascuno</a:t>
            </a:r>
          </a:p>
        </p:txBody>
      </p:sp>
    </p:spTree>
    <p:extLst>
      <p:ext uri="{BB962C8B-B14F-4D97-AF65-F5344CB8AC3E}">
        <p14:creationId xmlns:p14="http://schemas.microsoft.com/office/powerpoint/2010/main" val="921180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DBC3DF5-6E4F-F043-9857-CE9D18CB5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92"/>
              <a:t>Osservare un diritto è creare una ‘scuola sociale’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9DFA34E-A09B-8C4C-834B-5561EF625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Il DE deve: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dirty="0"/>
              <a:t>valorizzare capacità nascoste di ognuno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dirty="0"/>
              <a:t>tessere insieme le capacità effettive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dirty="0"/>
              <a:t>Valorizzare la ‘</a:t>
            </a:r>
            <a:r>
              <a:rPr lang="it-IT" altLang="it-IT" dirty="0" err="1"/>
              <a:t>capabilità</a:t>
            </a:r>
            <a:r>
              <a:rPr lang="it-IT" altLang="it-IT" dirty="0"/>
              <a:t>’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dirty="0"/>
              <a:t>Osservare i valori interpretando i punti di vista degli attori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altLang="it-IT" dirty="0"/>
              <a:t>Osservare il diritto è cominciare a metterlo in opera</a:t>
            </a:r>
          </a:p>
        </p:txBody>
      </p:sp>
    </p:spTree>
    <p:extLst>
      <p:ext uri="{BB962C8B-B14F-4D97-AF65-F5344CB8AC3E}">
        <p14:creationId xmlns:p14="http://schemas.microsoft.com/office/powerpoint/2010/main" val="137907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FB99736-7102-ED47-BFA9-426598B58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Soggetto – oggetto - debitore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13F2CD5-76D1-D640-AA60-2543ADA10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altLang="it-IT" sz="2400" dirty="0"/>
              <a:t>Soggetto del diritto all’educazione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E’ la persona (bambino o adulto) nodo e tessitore del tessuto sociale.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Il DE deve assicurare alla persona due processi opposti: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altLang="it-IT" dirty="0"/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it-IT" altLang="it-IT" dirty="0">
                <a:solidFill>
                  <a:srgbClr val="FF0000"/>
                </a:solidFill>
              </a:rPr>
              <a:t>Autonomia</a:t>
            </a:r>
            <a:r>
              <a:rPr lang="it-IT" altLang="it-IT" dirty="0"/>
              <a:t> (a conoscere e esercitare le proprie libertà)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it-IT" altLang="it-IT" dirty="0">
                <a:solidFill>
                  <a:srgbClr val="FF0000"/>
                </a:solidFill>
              </a:rPr>
              <a:t>Socializzazione</a:t>
            </a:r>
            <a:r>
              <a:rPr lang="it-IT" altLang="it-IT" dirty="0"/>
              <a:t> (inserimento nel contesto sociale</a:t>
            </a:r>
          </a:p>
        </p:txBody>
      </p:sp>
    </p:spTree>
    <p:extLst>
      <p:ext uri="{BB962C8B-B14F-4D97-AF65-F5344CB8AC3E}">
        <p14:creationId xmlns:p14="http://schemas.microsoft.com/office/powerpoint/2010/main" val="2911310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DC28B94-63E4-4645-8AA2-83BE0DAEA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Oggetto del DE</a:t>
            </a:r>
            <a:r>
              <a:rPr lang="it-IT" altLang="it-IT" dirty="0"/>
              <a:t>: una relazione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3C86FE3-E05E-2E4B-AB76-C050E4632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585" dirty="0"/>
              <a:t>E’ un potenziale che permette di tessere tutti i legami sociali fra:</a:t>
            </a:r>
          </a:p>
          <a:p>
            <a:pPr>
              <a:lnSpc>
                <a:spcPct val="90000"/>
              </a:lnSpc>
            </a:pPr>
            <a:r>
              <a:rPr lang="it-IT" altLang="it-IT" sz="2585" dirty="0"/>
              <a:t>Sé e sé</a:t>
            </a:r>
          </a:p>
          <a:p>
            <a:pPr>
              <a:lnSpc>
                <a:spcPct val="90000"/>
              </a:lnSpc>
            </a:pPr>
            <a:r>
              <a:rPr lang="it-IT" altLang="it-IT" sz="2585" dirty="0"/>
              <a:t>Individuo e comunità</a:t>
            </a:r>
          </a:p>
          <a:p>
            <a:pPr>
              <a:lnSpc>
                <a:spcPct val="90000"/>
              </a:lnSpc>
            </a:pPr>
            <a:r>
              <a:rPr lang="it-IT" altLang="it-IT" sz="2585" dirty="0"/>
              <a:t>Fra le comunità</a:t>
            </a:r>
          </a:p>
          <a:p>
            <a:pPr>
              <a:lnSpc>
                <a:spcPct val="90000"/>
              </a:lnSpc>
            </a:pPr>
            <a:r>
              <a:rPr lang="it-IT" altLang="it-IT" sz="2585" dirty="0"/>
              <a:t>Individui, comunità e patrimoni intellettuali e fisici</a:t>
            </a:r>
          </a:p>
          <a:p>
            <a:pPr>
              <a:lnSpc>
                <a:spcPct val="90000"/>
              </a:lnSpc>
            </a:pPr>
            <a:r>
              <a:rPr lang="it-IT" altLang="it-IT" sz="2585" dirty="0"/>
              <a:t>Fra generazioni</a:t>
            </a:r>
          </a:p>
          <a:p>
            <a:pPr>
              <a:lnSpc>
                <a:spcPct val="90000"/>
              </a:lnSpc>
            </a:pPr>
            <a:r>
              <a:rPr lang="it-IT" altLang="it-IT" sz="2585" dirty="0"/>
              <a:t>Fra le funzioni del corpo sociale</a:t>
            </a:r>
          </a:p>
        </p:txBody>
      </p:sp>
    </p:spTree>
    <p:extLst>
      <p:ext uri="{BB962C8B-B14F-4D97-AF65-F5344CB8AC3E}">
        <p14:creationId xmlns:p14="http://schemas.microsoft.com/office/powerpoint/2010/main" val="392689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3BA6E-AA9D-4B46-B620-452EBF62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804521"/>
            <a:ext cx="9252074" cy="47787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       La carta dell’Alfabetizzazione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F36B8A1-FC31-E545-9DF2-55057B382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167" y="1282391"/>
            <a:ext cx="7069873" cy="5352585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A4F84E-1958-C14C-867A-4167C1E2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30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D7F8D97-B6F3-4841-BF58-6666FD54B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Debitori</a:t>
            </a:r>
            <a:r>
              <a:rPr lang="it-IT" altLang="it-IT" dirty="0"/>
              <a:t> del DE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CAA8408-57AC-2741-B0B2-CBE1D5B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altLang="it-IT" u="sng" dirty="0"/>
              <a:t>Obblighi negativi</a:t>
            </a:r>
            <a:r>
              <a:rPr lang="it-IT" altLang="it-IT" dirty="0"/>
              <a:t>: dello Stato, delle persone, delle istituzioni</a:t>
            </a:r>
          </a:p>
          <a:p>
            <a:pPr algn="ctr"/>
            <a:endParaRPr lang="it-IT" altLang="it-IT" dirty="0"/>
          </a:p>
          <a:p>
            <a:pPr algn="ctr"/>
            <a:r>
              <a:rPr lang="it-IT" altLang="it-IT" dirty="0"/>
              <a:t>Obblighi positivi: interessano tutti i </a:t>
            </a:r>
            <a:r>
              <a:rPr lang="it-IT" altLang="it-IT" dirty="0" err="1"/>
              <a:t>partners</a:t>
            </a:r>
            <a:endParaRPr lang="it-IT" altLang="it-IT" dirty="0"/>
          </a:p>
          <a:p>
            <a:pPr algn="ctr"/>
            <a:endParaRPr lang="it-IT" altLang="it-IT" dirty="0"/>
          </a:p>
          <a:p>
            <a:pPr algn="ctr"/>
            <a:r>
              <a:rPr lang="it-IT" altLang="it-IT" dirty="0"/>
              <a:t>Rispetto dell’indivisibilità di tutti i diritti dell’uomo</a:t>
            </a:r>
          </a:p>
        </p:txBody>
      </p:sp>
    </p:spTree>
    <p:extLst>
      <p:ext uri="{BB962C8B-B14F-4D97-AF65-F5344CB8AC3E}">
        <p14:creationId xmlns:p14="http://schemas.microsoft.com/office/powerpoint/2010/main" val="209322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FAFC194-4317-7143-BBBC-E7FBEFE5C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848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 b="1" dirty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Graficamente…</a:t>
            </a:r>
            <a:br>
              <a:rPr lang="it-IT" altLang="it-IT" sz="3600" dirty="0"/>
            </a:br>
            <a:endParaRPr lang="it-IT" altLang="it-IT" sz="3600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2A1D1F0-393F-E748-AAE3-C4D06B3BB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1" y="1387011"/>
            <a:ext cx="7886700" cy="478995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altLang="it-IT" sz="2400" dirty="0"/>
              <a:t>Le tre dimensioni della dignità umana:</a:t>
            </a:r>
          </a:p>
          <a:p>
            <a:pPr algn="just" eaLnBrk="1" hangingPunct="1">
              <a:buFontTx/>
              <a:buNone/>
              <a:defRPr/>
            </a:pPr>
            <a:endParaRPr lang="it-IT" altLang="it-IT" sz="2400" dirty="0"/>
          </a:p>
          <a:p>
            <a:pPr eaLnBrk="1" hangingPunct="1">
              <a:buFontTx/>
              <a:buNone/>
              <a:defRPr/>
            </a:pPr>
            <a:endParaRPr lang="it-IT" altLang="it-IT" sz="2400" dirty="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DB59E663-193A-3B49-8B16-5B502A6C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1" y="1818526"/>
            <a:ext cx="8278813" cy="4604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6930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06B4689-CCBF-2C48-AE2B-F45A015DC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it-IT" altLang="it-IT" b="1" dirty="0"/>
              <a:t>Secondo le Nazioni Unite, (Osservazione n. 13) gli indicatori del diritto all’educazione sono definiti rispetto a 4 capacità: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7D196DE-22B0-9C4D-91CA-ACF866201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lnSpc>
                <a:spcPct val="90000"/>
              </a:lnSpc>
              <a:buFont typeface="Symbol" pitchFamily="2" charset="2"/>
              <a:buNone/>
            </a:pPr>
            <a:endParaRPr lang="it-IT" altLang="it-IT" dirty="0"/>
          </a:p>
          <a:p>
            <a:pPr>
              <a:lnSpc>
                <a:spcPct val="90000"/>
              </a:lnSpc>
              <a:buFont typeface="Symbol" pitchFamily="2" charset="2"/>
              <a:buNone/>
            </a:pPr>
            <a:endParaRPr lang="it-IT" altLang="it-IT" dirty="0"/>
          </a:p>
          <a:p>
            <a:pPr lvl="1">
              <a:lnSpc>
                <a:spcPct val="90000"/>
              </a:lnSpc>
            </a:pPr>
            <a:r>
              <a:rPr lang="it-IT" altLang="it-IT" sz="2400" dirty="0"/>
              <a:t>Adeguamento di dotazione</a:t>
            </a:r>
          </a:p>
          <a:p>
            <a:pPr lvl="1">
              <a:lnSpc>
                <a:spcPct val="90000"/>
              </a:lnSpc>
            </a:pPr>
            <a:r>
              <a:rPr lang="it-IT" altLang="it-IT" sz="2400" dirty="0"/>
              <a:t>Accessibilità</a:t>
            </a:r>
          </a:p>
          <a:p>
            <a:pPr lvl="1">
              <a:lnSpc>
                <a:spcPct val="90000"/>
              </a:lnSpc>
            </a:pPr>
            <a:r>
              <a:rPr lang="it-IT" altLang="it-IT" sz="2400" dirty="0"/>
              <a:t>Accettabilità</a:t>
            </a:r>
          </a:p>
          <a:p>
            <a:pPr lvl="1">
              <a:lnSpc>
                <a:spcPct val="90000"/>
              </a:lnSpc>
            </a:pPr>
            <a:r>
              <a:rPr lang="it-IT" altLang="it-IT" sz="2400" dirty="0"/>
              <a:t>adattabilità</a:t>
            </a:r>
          </a:p>
        </p:txBody>
      </p:sp>
    </p:spTree>
    <p:extLst>
      <p:ext uri="{BB962C8B-B14F-4D97-AF65-F5344CB8AC3E}">
        <p14:creationId xmlns:p14="http://schemas.microsoft.com/office/powerpoint/2010/main" val="2660129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A9C296F-62B7-7342-ADCF-868845A9E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it-IT" altLang="it-IT" b="1" dirty="0"/>
              <a:t>Adeguamento di Dotazione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1D1BBF8-BDFE-FB47-903D-EFE4070D5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Symbol" pitchFamily="2" charset="2"/>
              <a:buNone/>
            </a:pPr>
            <a:r>
              <a:rPr lang="it-IT" altLang="it-IT" dirty="0"/>
              <a:t>Significa l’efficienza delle relazioni fra le risorse disponibili e i risultati: </a:t>
            </a:r>
          </a:p>
          <a:p>
            <a:pPr algn="ctr">
              <a:buFont typeface="Symbol" pitchFamily="2" charset="2"/>
              <a:buNone/>
            </a:pPr>
            <a:r>
              <a:rPr lang="it-IT" altLang="it-IT" dirty="0"/>
              <a:t>dotazioni in risorse umane (implica che tutti i </a:t>
            </a:r>
            <a:r>
              <a:rPr lang="it-IT" altLang="it-IT" dirty="0" err="1"/>
              <a:t>partners</a:t>
            </a:r>
            <a:r>
              <a:rPr lang="it-IT" altLang="it-IT" dirty="0"/>
              <a:t> siano rispettati come portatori di una diversità di </a:t>
            </a:r>
            <a:r>
              <a:rPr lang="it-IT" altLang="it-IT" dirty="0" err="1"/>
              <a:t>saperi</a:t>
            </a:r>
            <a:endParaRPr lang="it-IT" altLang="it-IT" dirty="0"/>
          </a:p>
          <a:p>
            <a:pPr algn="ctr">
              <a:buNone/>
            </a:pPr>
            <a:r>
              <a:rPr lang="it-IT" altLang="it-IT" dirty="0"/>
              <a:t>Es. insegnanti preparati e giustamente retribuiti, genitori che partecipano, comunità responsabile della scuola ecc.</a:t>
            </a:r>
          </a:p>
          <a:p>
            <a:pPr algn="ctr">
              <a:buFont typeface="Symbol" pitchFamily="2" charset="2"/>
              <a:buNone/>
            </a:pPr>
            <a:endParaRPr lang="it-IT" altLang="it-IT" dirty="0"/>
          </a:p>
          <a:p>
            <a:pPr algn="ctr">
              <a:buFont typeface="Symbol" pitchFamily="2" charset="2"/>
              <a:buNone/>
            </a:pPr>
            <a:r>
              <a:rPr lang="it-IT" altLang="it-IT" dirty="0"/>
              <a:t>A livello di strutture (scuole, classi, banchi, lavagne, servizi igienici, acqua potabile ecc.), </a:t>
            </a:r>
          </a:p>
          <a:p>
            <a:pPr algn="ctr">
              <a:buFont typeface="Symbol" pitchFamily="2" charset="2"/>
              <a:buNone/>
            </a:pPr>
            <a:r>
              <a:rPr lang="it-IT" altLang="it-IT" dirty="0"/>
              <a:t>materiali didattici.</a:t>
            </a:r>
          </a:p>
        </p:txBody>
      </p:sp>
    </p:spTree>
    <p:extLst>
      <p:ext uri="{BB962C8B-B14F-4D97-AF65-F5344CB8AC3E}">
        <p14:creationId xmlns:p14="http://schemas.microsoft.com/office/powerpoint/2010/main" val="110253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BB3495-DE79-C140-915D-9655B1884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it-IT" altLang="it-IT" b="1" dirty="0"/>
              <a:t>Accessibilità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83258C-F0DC-F347-A693-2A2C1E711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2" charset="2"/>
              <a:buNone/>
            </a:pPr>
            <a:r>
              <a:rPr lang="it-IT" altLang="it-IT" dirty="0"/>
              <a:t>Le scuole e i programmi devono essere accessibili a tutti, senza discriminazione osservando 3 principi:</a:t>
            </a:r>
          </a:p>
          <a:p>
            <a:pPr>
              <a:buFontTx/>
              <a:buChar char="-"/>
            </a:pPr>
            <a:r>
              <a:rPr lang="it-IT" altLang="it-IT" dirty="0"/>
              <a:t>Accessibilità fisica</a:t>
            </a:r>
          </a:p>
          <a:p>
            <a:pPr>
              <a:buFontTx/>
              <a:buChar char="-"/>
            </a:pPr>
            <a:r>
              <a:rPr lang="it-IT" altLang="it-IT" dirty="0"/>
              <a:t>Accessibilità economica (l’ed. deve essere alla portata di tutti, la scuola di base deve essere gratuita)</a:t>
            </a:r>
          </a:p>
          <a:p>
            <a:pPr>
              <a:buFontTx/>
              <a:buChar char="-"/>
            </a:pPr>
            <a:r>
              <a:rPr lang="it-IT" altLang="it-IT" dirty="0"/>
              <a:t>Accessibilità culturale: valorizzare le risorse proprie di ogni contesto per fare in modo che la scuola risponda ad ogni situazione</a:t>
            </a:r>
          </a:p>
        </p:txBody>
      </p:sp>
    </p:spTree>
    <p:extLst>
      <p:ext uri="{BB962C8B-B14F-4D97-AF65-F5344CB8AC3E}">
        <p14:creationId xmlns:p14="http://schemas.microsoft.com/office/powerpoint/2010/main" val="904634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A15A18-D436-1A4E-8DD5-BE818402C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it-IT" altLang="it-IT" b="1" dirty="0"/>
              <a:t>Accettabilità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820BDEF-81D1-604D-A2D8-9A6F10DCB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Symbol" pitchFamily="2" charset="2"/>
              <a:buNone/>
            </a:pPr>
            <a:r>
              <a:rPr lang="it-IT" altLang="it-IT" dirty="0"/>
              <a:t>Significa la 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</a:rPr>
              <a:t>pertinenza </a:t>
            </a:r>
            <a:r>
              <a:rPr lang="it-IT" altLang="it-IT" dirty="0"/>
              <a:t>fra i valori universali e i valori culturali specifici di ogni situazione </a:t>
            </a:r>
          </a:p>
          <a:p>
            <a:pPr algn="ctr">
              <a:lnSpc>
                <a:spcPct val="150000"/>
              </a:lnSpc>
              <a:buFont typeface="Symbol" pitchFamily="2" charset="2"/>
              <a:buNone/>
            </a:pPr>
            <a:r>
              <a:rPr lang="it-IT" altLang="it-IT" dirty="0"/>
              <a:t>E’ il lavoro che ogni disciplina deve fare per imparare e crescere durante tutta la vita</a:t>
            </a:r>
          </a:p>
          <a:p>
            <a:pPr algn="ctr">
              <a:lnSpc>
                <a:spcPct val="150000"/>
              </a:lnSpc>
              <a:buFont typeface="Symbol" pitchFamily="2" charset="2"/>
              <a:buNone/>
            </a:pPr>
            <a:r>
              <a:rPr lang="it-IT" altLang="it-IT" dirty="0"/>
              <a:t>Le forme e i contenuti dell’insegnamento, compresi i programmi scolastici e i metodi pedagogici, devono essere pertinenti, culturalmente appropriati, di buona 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</a:rPr>
              <a:t>qualità</a:t>
            </a:r>
            <a:r>
              <a:rPr lang="it-IT" altLang="it-IT" dirty="0"/>
              <a:t> per gli studenti e rispettare i bisogni dei genitori</a:t>
            </a:r>
          </a:p>
        </p:txBody>
      </p:sp>
    </p:spTree>
    <p:extLst>
      <p:ext uri="{BB962C8B-B14F-4D97-AF65-F5344CB8AC3E}">
        <p14:creationId xmlns:p14="http://schemas.microsoft.com/office/powerpoint/2010/main" val="2910966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BE9C9B-B1DC-AC4E-A47D-9F313E390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it-IT" altLang="it-IT" b="1" dirty="0"/>
              <a:t>Adattabilità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6E38B7-A283-AC40-BA85-ED86DF887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Symbol" pitchFamily="2" charset="2"/>
              <a:buNone/>
            </a:pPr>
            <a:r>
              <a:rPr lang="it-IT" altLang="it-IT" sz="2400" dirty="0"/>
              <a:t>E’ l’efficacia del collegamento fra le diverse risorse culturali dei </a:t>
            </a:r>
            <a:r>
              <a:rPr lang="it-IT" altLang="it-IT" sz="2400" dirty="0" err="1"/>
              <a:t>partners</a:t>
            </a:r>
            <a:r>
              <a:rPr lang="it-IT" altLang="it-IT" sz="2400" dirty="0"/>
              <a:t> dell’educazione</a:t>
            </a:r>
          </a:p>
          <a:p>
            <a:pPr algn="ctr">
              <a:lnSpc>
                <a:spcPct val="150000"/>
              </a:lnSpc>
              <a:buFont typeface="Symbol" pitchFamily="2" charset="2"/>
              <a:buNone/>
            </a:pPr>
            <a:endParaRPr lang="it-IT" altLang="it-IT" sz="2400" dirty="0"/>
          </a:p>
          <a:p>
            <a:pPr algn="ctr">
              <a:lnSpc>
                <a:spcPct val="150000"/>
              </a:lnSpc>
              <a:buFont typeface="Symbol" pitchFamily="2" charset="2"/>
              <a:buNone/>
            </a:pPr>
            <a:r>
              <a:rPr lang="it-IT" altLang="it-IT" sz="2400" dirty="0"/>
              <a:t>L’insegnamento deve adattarsi ai </a:t>
            </a: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bisogni della società </a:t>
            </a:r>
            <a:r>
              <a:rPr lang="it-IT" altLang="it-IT" sz="2400" dirty="0"/>
              <a:t>e delle </a:t>
            </a:r>
            <a:r>
              <a:rPr lang="it-IT" altLang="it-IT" sz="2400" dirty="0">
                <a:solidFill>
                  <a:schemeClr val="accent2">
                    <a:lumMod val="75000"/>
                  </a:schemeClr>
                </a:solidFill>
              </a:rPr>
              <a:t>comunità</a:t>
            </a:r>
            <a:r>
              <a:rPr lang="it-IT" altLang="it-IT" sz="2400" dirty="0"/>
              <a:t>, ai bisogni degli studenti e del loro ambiente sociale e culturale</a:t>
            </a:r>
          </a:p>
        </p:txBody>
      </p:sp>
    </p:spTree>
    <p:extLst>
      <p:ext uri="{BB962C8B-B14F-4D97-AF65-F5344CB8AC3E}">
        <p14:creationId xmlns:p14="http://schemas.microsoft.com/office/powerpoint/2010/main" val="152285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591EC-0A39-334A-9704-DAEDAB0C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Appropriarsi del DE e renderlo effettivo significa: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EC9E3A-8013-1D46-BF4D-CD84C7C259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Realizzare queste 4 capacità</a:t>
            </a:r>
          </a:p>
          <a:p>
            <a:pPr marL="0" indent="0">
              <a:buNone/>
            </a:pPr>
            <a:r>
              <a:rPr lang="it-IT" dirty="0"/>
              <a:t>Non subire violazioni che umiliano e annullano le capacità di crescita e di sviluppo delle persone</a:t>
            </a:r>
          </a:p>
          <a:p>
            <a:pPr marL="0" indent="0">
              <a:buNone/>
            </a:pPr>
            <a:r>
              <a:rPr lang="it-IT" dirty="0"/>
              <a:t>Passare dall’intelligenza individuale (che classifica) all’intelligenza sociale frutto dell’interazione delle persone</a:t>
            </a:r>
          </a:p>
          <a:p>
            <a:pPr marL="0" indent="0">
              <a:buNone/>
            </a:pPr>
            <a:r>
              <a:rPr lang="it-IT" dirty="0"/>
              <a:t>Estenderlo a tutti gli altri diritti dell’uomo</a:t>
            </a:r>
          </a:p>
          <a:p>
            <a:pPr marL="0" indent="0">
              <a:buNone/>
            </a:pPr>
            <a:r>
              <a:rPr lang="it-IT" dirty="0"/>
              <a:t>Valorizzare le situazioni singolari praticando l’ospitalità reciproca dei </a:t>
            </a:r>
            <a:r>
              <a:rPr lang="it-IT" dirty="0" err="1"/>
              <a:t>saperi</a:t>
            </a:r>
            <a:r>
              <a:rPr lang="it-IT" dirty="0"/>
              <a:t> che è un altro modo per vivere l’universalità dei diritti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72753E-31D8-104C-B21A-A1340D6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92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3BECA-6D78-024C-8E4A-F283B35872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/>
              <a:t>I numeri di un’emergenza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FA640C-D4DE-FD4D-A032-F194E29EB34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/>
              <a:t>Di tutti i bambini di età compresa tra 6 e 11, un quinto non frequenta la scuola;</a:t>
            </a:r>
          </a:p>
          <a:p>
            <a:r>
              <a:rPr lang="it-IT" dirty="0"/>
              <a:t>Dei giovani di età compresa tra 12 e 14 anni, un terzo non riceve alcun tipo di istruzione;</a:t>
            </a:r>
          </a:p>
          <a:p>
            <a:r>
              <a:rPr lang="it-IT" dirty="0"/>
              <a:t>Quasi il 60% dei giovani (età compresa tra 15 e 17 anni) non va a scuola.</a:t>
            </a:r>
          </a:p>
          <a:p>
            <a:r>
              <a:rPr lang="it-IT" b="1" dirty="0"/>
              <a:t>Le ragazze sono le più colpite</a:t>
            </a:r>
          </a:p>
          <a:p>
            <a:pPr algn="just"/>
            <a:r>
              <a:rPr lang="it-IT" dirty="0"/>
              <a:t>L’Africa subsahariana rispecchia alla perfezione anche il problema </a:t>
            </a:r>
          </a:p>
          <a:p>
            <a:pPr marL="0" indent="0" algn="just">
              <a:buNone/>
            </a:pPr>
            <a:r>
              <a:rPr lang="it-IT" dirty="0"/>
              <a:t>   </a:t>
            </a:r>
            <a:r>
              <a:rPr lang="it-IT" dirty="0">
                <a:solidFill>
                  <a:schemeClr val="tx1"/>
                </a:solidFill>
              </a:rPr>
              <a:t>dell’</a:t>
            </a:r>
            <a:r>
              <a:rPr lang="it-IT" dirty="0">
                <a:solidFill>
                  <a:srgbClr val="FF0000"/>
                </a:solidFill>
                <a:hlinkClick r:id="rId2" tooltip="analfabetismo femminile nel mondo: 4 nume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analfabetismo femminile</a:t>
            </a:r>
            <a:r>
              <a:rPr lang="it-IT" dirty="0">
                <a:solidFill>
                  <a:srgbClr val="FF0000"/>
                </a:solidFill>
              </a:rPr>
              <a:t>.</a:t>
            </a:r>
            <a:r>
              <a:rPr lang="it-IT" dirty="0"/>
              <a:t> In questa regione, nove milioni di ragazze (età 6-11) non andranno mai a scuola.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49AF0A-B68D-F644-A46D-68178603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9834CA-0BE2-524D-B26C-EE51115C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Acli, 20.01.2020</a:t>
            </a:r>
          </a:p>
        </p:txBody>
      </p:sp>
    </p:spTree>
    <p:extLst>
      <p:ext uri="{BB962C8B-B14F-4D97-AF65-F5344CB8AC3E}">
        <p14:creationId xmlns:p14="http://schemas.microsoft.com/office/powerpoint/2010/main" val="419379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82B47-B564-FD4B-8440-A104F7E7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4" y="471727"/>
            <a:ext cx="3112048" cy="5859499"/>
          </a:xfrm>
        </p:spPr>
        <p:txBody>
          <a:bodyPr/>
          <a:lstStyle/>
          <a:p>
            <a:r>
              <a:rPr lang="it-IT" dirty="0"/>
              <a:t>In mancanza di luce nelle case si studia lungo le strade, sotto i lampioni.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In assenza di dotazione nelle scuole si dividono i libri, i quaderni, le matite …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3751FAE-873A-2E48-9FC5-218C0DAB3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118" y="1315788"/>
            <a:ext cx="3253918" cy="4300299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91CC690-2F80-1846-9E49-B9B7F72F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32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4120D-7285-2B47-AACD-B1800C90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46" dirty="0"/>
              <a:t>Più di 9.000 le scuole sono chiuse e oltre 1,9 milioni di bambini in Africa Occidentale e Centrale sono stati costretti a uscire di scuola a causa della crescente violenza nella regione.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107E302-C5FD-6040-BEED-B9B235CF6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8539" y="2052271"/>
            <a:ext cx="7326923" cy="3810000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2E7A47C-E9AC-164F-BC8D-576B3984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88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48AD42-C546-DF4A-AD7E-79924BE314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dirty="0"/>
              <a:t> </a:t>
            </a:r>
            <a:r>
              <a:rPr lang="it-IT" b="1" i="1" u="sng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“Istruzione a rischio in Africa occidentale e centrale</a:t>
            </a:r>
            <a:r>
              <a:rPr lang="it-IT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8D7B1A-CD2E-CE4A-B9CB-3284C80305A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b="1" i="1" dirty="0">
                <a:solidFill>
                  <a:schemeClr val="accent2"/>
                </a:solidFill>
              </a:rPr>
              <a:t>Attacchi jihadisti a scuole in Burkina Faso e </a:t>
            </a:r>
            <a:r>
              <a:rPr lang="it-IT" b="1" i="1" dirty="0" err="1">
                <a:solidFill>
                  <a:schemeClr val="accent2"/>
                </a:solidFill>
              </a:rPr>
              <a:t>MAli</a:t>
            </a:r>
            <a:r>
              <a:rPr lang="it-IT" dirty="0">
                <a:solidFill>
                  <a:schemeClr val="accent2"/>
                </a:solidFill>
              </a:rPr>
              <a:t>. </a:t>
            </a:r>
            <a:r>
              <a:rPr lang="it-IT" dirty="0"/>
              <a:t>Più di 1,9 milioni di bambini sono stati costretti a lasciare la scuola in </a:t>
            </a:r>
            <a:r>
              <a:rPr lang="it-IT" b="1" dirty="0"/>
              <a:t>Africa occidentale e centrale</a:t>
            </a:r>
            <a:r>
              <a:rPr lang="it-IT" dirty="0"/>
              <a:t> a causa dell'aumento degli attacchi e delle minacce di </a:t>
            </a:r>
            <a:r>
              <a:rPr lang="it-IT" b="1" dirty="0"/>
              <a:t>violenza contro l'istruzione</a:t>
            </a:r>
            <a:r>
              <a:rPr lang="it-IT" dirty="0"/>
              <a:t> in tutta la regione.</a:t>
            </a:r>
          </a:p>
          <a:p>
            <a:endParaRPr lang="it-IT" dirty="0"/>
          </a:p>
          <a:p>
            <a:r>
              <a:rPr lang="it-IT" dirty="0"/>
              <a:t>Più di 900 scuole chiuse in Mali e 953 in Burkina</a:t>
            </a:r>
          </a:p>
          <a:p>
            <a:r>
              <a:rPr lang="it-IT" dirty="0"/>
              <a:t>N° alunni interessati: 119.400</a:t>
            </a:r>
          </a:p>
          <a:p>
            <a:r>
              <a:rPr lang="it-IT" dirty="0"/>
              <a:t>N° insegnanti colpiti: 4263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Giugno 2019, 9.272 scuole sono state chiuse in </a:t>
            </a:r>
            <a:r>
              <a:rPr lang="it-IT" b="1" dirty="0"/>
              <a:t>Burkina Faso</a:t>
            </a:r>
            <a:r>
              <a:rPr lang="it-IT" dirty="0"/>
              <a:t>, </a:t>
            </a:r>
            <a:r>
              <a:rPr lang="it-IT" b="1" dirty="0"/>
              <a:t>Camerun</a:t>
            </a:r>
            <a:r>
              <a:rPr lang="it-IT" dirty="0"/>
              <a:t>, </a:t>
            </a:r>
            <a:r>
              <a:rPr lang="it-IT" b="1" dirty="0"/>
              <a:t>Ciad</a:t>
            </a:r>
            <a:r>
              <a:rPr lang="it-IT" dirty="0"/>
              <a:t>, </a:t>
            </a:r>
            <a:r>
              <a:rPr lang="it-IT" b="1" dirty="0"/>
              <a:t>Repubblica Centrafricana</a:t>
            </a:r>
            <a:r>
              <a:rPr lang="it-IT" dirty="0"/>
              <a:t>, </a:t>
            </a:r>
            <a:r>
              <a:rPr lang="it-IT" b="1" dirty="0"/>
              <a:t>Repubblica Democratica del Congo</a:t>
            </a:r>
            <a:r>
              <a:rPr lang="it-IT" dirty="0"/>
              <a:t>, </a:t>
            </a:r>
            <a:r>
              <a:rPr lang="it-IT" b="1" dirty="0"/>
              <a:t>Mali</a:t>
            </a:r>
            <a:r>
              <a:rPr lang="it-IT" dirty="0"/>
              <a:t>, </a:t>
            </a:r>
            <a:r>
              <a:rPr lang="it-IT" b="1" dirty="0"/>
              <a:t>Niger</a:t>
            </a:r>
            <a:r>
              <a:rPr lang="it-IT" dirty="0"/>
              <a:t> e </a:t>
            </a:r>
            <a:r>
              <a:rPr lang="it-IT" b="1" dirty="0"/>
              <a:t>Nigeria</a:t>
            </a:r>
            <a:r>
              <a:rPr lang="it-IT" dirty="0"/>
              <a:t> a causa della violenza o dell'insicurezza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003228-5D26-D84E-B20E-BF47D54B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11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F70D3-C199-BE41-8511-4E466633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49" y="365127"/>
            <a:ext cx="2233988" cy="2778765"/>
          </a:xfrm>
        </p:spPr>
        <p:txBody>
          <a:bodyPr/>
          <a:lstStyle/>
          <a:p>
            <a:r>
              <a:rPr lang="it-IT" b="1" dirty="0"/>
              <a:t>Tipologie di educazione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589BFC-5BDD-B54F-9D42-0C32D154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8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215C98-C71F-6E49-BD04-006AD8F3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4395955"/>
            <a:ext cx="7886700" cy="178100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Le scuole coraniche</a:t>
            </a:r>
          </a:p>
          <a:p>
            <a:pPr marL="0" indent="0" algn="ctr">
              <a:buNone/>
            </a:pPr>
            <a:r>
              <a:rPr lang="it-IT" dirty="0"/>
              <a:t>Scuole senza muri e senza gradi</a:t>
            </a:r>
          </a:p>
          <a:p>
            <a:pPr marL="0" indent="0" algn="ctr">
              <a:buNone/>
            </a:pPr>
            <a:r>
              <a:rPr lang="it-IT" dirty="0"/>
              <a:t>Senza accesso né selezione</a:t>
            </a:r>
          </a:p>
          <a:p>
            <a:pPr marL="0" indent="0" algn="ctr">
              <a:buNone/>
            </a:pPr>
            <a:r>
              <a:rPr lang="it-IT" dirty="0"/>
              <a:t>Ruotano attorno all’autorità del maestro</a:t>
            </a:r>
          </a:p>
        </p:txBody>
      </p:sp>
      <p:pic>
        <p:nvPicPr>
          <p:cNvPr id="7" name="Picture 4" descr="ècole coranique 3">
            <a:extLst>
              <a:ext uri="{FF2B5EF4-FFF2-40B4-BE49-F238E27FC236}">
                <a16:creationId xmlns:a16="http://schemas.microsoft.com/office/drawing/2014/main" id="{5BB183EC-6C01-1248-B1AE-C0E2226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" y="365127"/>
            <a:ext cx="6061753" cy="38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1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91673-AE7B-4D4D-A873-A6125AAC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4560341"/>
            <a:ext cx="7886700" cy="1616621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Il Maestro: è l’uomo del libro, </a:t>
            </a:r>
          </a:p>
          <a:p>
            <a:pPr marL="0" indent="0" algn="ctr">
              <a:buNone/>
            </a:pPr>
            <a:r>
              <a:rPr lang="it-IT" dirty="0"/>
              <a:t>colui che conosce meglio il Corano e i suoi precetti, </a:t>
            </a:r>
          </a:p>
          <a:p>
            <a:pPr marL="0" indent="0" algn="ctr">
              <a:buNone/>
            </a:pPr>
            <a:r>
              <a:rPr lang="it-IT" dirty="0"/>
              <a:t>non percepisce salario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B4BB1B-A49A-5B45-925C-7E85C0EC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1F31-97B4-AD41-8061-050FC4D6279B}" type="slidenum">
              <a:rPr lang="it-IT" smtClean="0"/>
              <a:t>9</a:t>
            </a:fld>
            <a:endParaRPr lang="it-IT"/>
          </a:p>
        </p:txBody>
      </p:sp>
      <p:pic>
        <p:nvPicPr>
          <p:cNvPr id="5" name="Picture 4" descr="ecole coranique4">
            <a:extLst>
              <a:ext uri="{FF2B5EF4-FFF2-40B4-BE49-F238E27FC236}">
                <a16:creationId xmlns:a16="http://schemas.microsoft.com/office/drawing/2014/main" id="{AFD2EDF6-E0B4-4C4D-A6B6-DD270958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5" y="263769"/>
            <a:ext cx="7711150" cy="41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1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uola e educazione in africa" id="{A48C8A18-886B-9C4B-843E-ABB18A6FA01F}" vid="{FC884F44-96A1-7F45-AE13-5551E6A4E8A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398</TotalTime>
  <Words>1601</Words>
  <Application>Microsoft Macintosh PowerPoint</Application>
  <PresentationFormat>Presentazione su schermo (4:3)</PresentationFormat>
  <Paragraphs>231</Paragraphs>
  <Slides>37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宋体</vt:lpstr>
      <vt:lpstr>Arial</vt:lpstr>
      <vt:lpstr>Calibri</vt:lpstr>
      <vt:lpstr>Calibri Light</vt:lpstr>
      <vt:lpstr>Symbol</vt:lpstr>
      <vt:lpstr>Wingdings</vt:lpstr>
      <vt:lpstr>Tema di Office</vt:lpstr>
      <vt:lpstr>In Africa, l’educazione è un diritto negato a milioni di bambini e di bambine  </vt:lpstr>
      <vt:lpstr>Presentazione standard di PowerPoint</vt:lpstr>
      <vt:lpstr>       La carta dell’Alfabetizzazione</vt:lpstr>
      <vt:lpstr>I numeri di un’emergenza</vt:lpstr>
      <vt:lpstr>In mancanza di luce nelle case si studia lungo le strade, sotto i lampioni.  In assenza di dotazione nelle scuole si dividono i libri, i quaderni, le matite …</vt:lpstr>
      <vt:lpstr>Più di 9.000 le scuole sono chiuse e oltre 1,9 milioni di bambini in Africa Occidentale e Centrale sono stati costretti a uscire di scuola a causa della crescente violenza nella regione. </vt:lpstr>
      <vt:lpstr> “Istruzione a rischio in Africa occidentale e centrale”</vt:lpstr>
      <vt:lpstr>Tipologie di educazione</vt:lpstr>
      <vt:lpstr>Presentazione standard di PowerPoint</vt:lpstr>
      <vt:lpstr>Presentazione standard di PowerPoint</vt:lpstr>
      <vt:lpstr>Presentazione standard di PowerPoint</vt:lpstr>
      <vt:lpstr>Categorie chiave dell’apprendimento: memorizzazione, modulazione della voce, scansione del ritmo, rispetto della forma e della ripetizione …. </vt:lpstr>
      <vt:lpstr>Presentazione standard di PowerPoint</vt:lpstr>
      <vt:lpstr>Presentazione standard di PowerPoint</vt:lpstr>
      <vt:lpstr> I nomadi e l’educazione. Chi sono i nomadi?</vt:lpstr>
      <vt:lpstr>La storia dell’umanità è la storia dei nomadi</vt:lpstr>
      <vt:lpstr>Touaregs (nord Mali)</vt:lpstr>
      <vt:lpstr>Kenya, Nigeria, Sudan </vt:lpstr>
      <vt:lpstr>Presentazione standard di PowerPoint</vt:lpstr>
      <vt:lpstr>Art.13 del Patto  internazionale relativo ai diritti economici, sociali e culturali</vt:lpstr>
      <vt:lpstr>Articolo 13 del Patto DESC</vt:lpstr>
      <vt:lpstr>Il diritto all’educazione è un diritto culturale al centro dei diritti dell’uomo</vt:lpstr>
      <vt:lpstr>Effettività del diritto all’educazione</vt:lpstr>
      <vt:lpstr>Effettività del DE/intelligenza sociale</vt:lpstr>
      <vt:lpstr>Tre dimensioni dell’intelligenza sociale</vt:lpstr>
      <vt:lpstr>Raccogliere l’intelligenza sociale</vt:lpstr>
      <vt:lpstr>Osservare un diritto è creare una ‘scuola sociale’</vt:lpstr>
      <vt:lpstr>Soggetto – oggetto - debitore </vt:lpstr>
      <vt:lpstr>Oggetto del DE: una relazione</vt:lpstr>
      <vt:lpstr>Debitori del DE</vt:lpstr>
      <vt:lpstr>Graficamente… </vt:lpstr>
      <vt:lpstr>Secondo le Nazioni Unite, (Osservazione n. 13) gli indicatori del diritto all’educazione sono definiti rispetto a 4 capacità:</vt:lpstr>
      <vt:lpstr>Adeguamento di Dotazione</vt:lpstr>
      <vt:lpstr>Accessibilità</vt:lpstr>
      <vt:lpstr>Accettabilità</vt:lpstr>
      <vt:lpstr>Adattabilità</vt:lpstr>
      <vt:lpstr>Appropriarsi del DE e renderlo effettivo significa: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Africa, l’educazione è un diritto negato a milioni di bambini e di bambine  </dc:title>
  <dc:creator>Stefania Gandolfi</dc:creator>
  <cp:lastModifiedBy>Stefania Gandolfi</cp:lastModifiedBy>
  <cp:revision>68</cp:revision>
  <dcterms:created xsi:type="dcterms:W3CDTF">2019-11-18T21:54:27Z</dcterms:created>
  <dcterms:modified xsi:type="dcterms:W3CDTF">2020-01-20T12:51:20Z</dcterms:modified>
</cp:coreProperties>
</file>